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Garet" charset="1" panose="00000000000000000000"/>
      <p:regular r:id="rId13"/>
    </p:embeddedFont>
    <p:embeddedFont>
      <p:font typeface="Garet Bold" charset="1" panose="00000000000000000000"/>
      <p:regular r:id="rId14"/>
    </p:embeddedFont>
    <p:embeddedFont>
      <p:font typeface="Chewy" charset="1" panose="02000000000000000000"/>
      <p:regular r:id="rId15"/>
    </p:embeddedFont>
    <p:embeddedFont>
      <p:font typeface="Open Sans" charset="1" panose="020B0606030504020204"/>
      <p:regular r:id="rId16"/>
    </p:embeddedFont>
    <p:embeddedFont>
      <p:font typeface="Canva Sans" charset="1" panose="020B0503030501040103"/>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71952">
                <a:alpha val="100000"/>
              </a:srgbClr>
            </a:gs>
            <a:gs pos="100000">
              <a:srgbClr val="088395">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9224351" y="-2846889"/>
            <a:ext cx="13919228" cy="13919228"/>
          </a:xfrm>
          <a:custGeom>
            <a:avLst/>
            <a:gdLst/>
            <a:ahLst/>
            <a:cxnLst/>
            <a:rect r="r" b="b" t="t" l="l"/>
            <a:pathLst>
              <a:path h="13919228" w="13919228">
                <a:moveTo>
                  <a:pt x="0" y="0"/>
                </a:moveTo>
                <a:lnTo>
                  <a:pt x="13919227" y="0"/>
                </a:lnTo>
                <a:lnTo>
                  <a:pt x="13919227" y="13919227"/>
                </a:lnTo>
                <a:lnTo>
                  <a:pt x="0" y="139192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971128" y="-2100112"/>
            <a:ext cx="12425673" cy="1242567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71952">
                    <a:alpha val="100000"/>
                  </a:srgbClr>
                </a:gs>
                <a:gs pos="100000">
                  <a:srgbClr val="088395">
                    <a:alpha val="100000"/>
                  </a:srgbClr>
                </a:gs>
              </a:gsLst>
              <a:lin ang="270000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0859066" y="-1212174"/>
            <a:ext cx="10649797" cy="1064979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1386895" y="-684345"/>
            <a:ext cx="9594139" cy="959413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16666" t="0" r="-16666" b="0"/>
              </a:stretch>
            </a:blipFill>
          </p:spPr>
        </p:sp>
      </p:grpSp>
      <p:grpSp>
        <p:nvGrpSpPr>
          <p:cNvPr name="Group 11" id="11"/>
          <p:cNvGrpSpPr/>
          <p:nvPr/>
        </p:nvGrpSpPr>
        <p:grpSpPr>
          <a:xfrm rot="0">
            <a:off x="-1160153" y="-481116"/>
            <a:ext cx="7078235" cy="2327159"/>
            <a:chOff x="0" y="0"/>
            <a:chExt cx="1236097" cy="406400"/>
          </a:xfrm>
        </p:grpSpPr>
        <p:sp>
          <p:nvSpPr>
            <p:cNvPr name="Freeform 12" id="12"/>
            <p:cNvSpPr/>
            <p:nvPr/>
          </p:nvSpPr>
          <p:spPr>
            <a:xfrm flipH="false" flipV="false" rot="0">
              <a:off x="0" y="0"/>
              <a:ext cx="1236097" cy="406400"/>
            </a:xfrm>
            <a:custGeom>
              <a:avLst/>
              <a:gdLst/>
              <a:ahLst/>
              <a:cxnLst/>
              <a:rect r="r" b="b" t="t" l="l"/>
              <a:pathLst>
                <a:path h="406400" w="1236097">
                  <a:moveTo>
                    <a:pt x="1032897" y="0"/>
                  </a:moveTo>
                  <a:cubicBezTo>
                    <a:pt x="1145121" y="0"/>
                    <a:pt x="1236097" y="90976"/>
                    <a:pt x="1236097" y="203200"/>
                  </a:cubicBezTo>
                  <a:cubicBezTo>
                    <a:pt x="1236097" y="315424"/>
                    <a:pt x="1145121" y="406400"/>
                    <a:pt x="1032897" y="406400"/>
                  </a:cubicBezTo>
                  <a:lnTo>
                    <a:pt x="203200" y="406400"/>
                  </a:lnTo>
                  <a:cubicBezTo>
                    <a:pt x="90976" y="406400"/>
                    <a:pt x="0" y="315424"/>
                    <a:pt x="0" y="203200"/>
                  </a:cubicBezTo>
                  <a:cubicBezTo>
                    <a:pt x="0" y="90976"/>
                    <a:pt x="90976" y="0"/>
                    <a:pt x="203200" y="0"/>
                  </a:cubicBezTo>
                  <a:close/>
                </a:path>
              </a:pathLst>
            </a:custGeom>
            <a:gradFill rotWithShape="true">
              <a:gsLst>
                <a:gs pos="0">
                  <a:srgbClr val="088395">
                    <a:alpha val="100000"/>
                  </a:srgbClr>
                </a:gs>
                <a:gs pos="100000">
                  <a:srgbClr val="071952">
                    <a:alpha val="100000"/>
                  </a:srgbClr>
                </a:gs>
              </a:gsLst>
              <a:lin ang="2700000"/>
            </a:gradFill>
          </p:spPr>
        </p:sp>
        <p:sp>
          <p:nvSpPr>
            <p:cNvPr name="TextBox 13" id="13"/>
            <p:cNvSpPr txBox="true"/>
            <p:nvPr/>
          </p:nvSpPr>
          <p:spPr>
            <a:xfrm>
              <a:off x="0" y="-38100"/>
              <a:ext cx="1236097"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856167" y="4373722"/>
            <a:ext cx="8268620" cy="1183249"/>
            <a:chOff x="0" y="0"/>
            <a:chExt cx="2839950" cy="406400"/>
          </a:xfrm>
        </p:grpSpPr>
        <p:sp>
          <p:nvSpPr>
            <p:cNvPr name="Freeform 15" id="15"/>
            <p:cNvSpPr/>
            <p:nvPr/>
          </p:nvSpPr>
          <p:spPr>
            <a:xfrm flipH="false" flipV="false" rot="0">
              <a:off x="0" y="0"/>
              <a:ext cx="2839950" cy="406400"/>
            </a:xfrm>
            <a:custGeom>
              <a:avLst/>
              <a:gdLst/>
              <a:ahLst/>
              <a:cxnLst/>
              <a:rect r="r" b="b" t="t" l="l"/>
              <a:pathLst>
                <a:path h="406400" w="2839950">
                  <a:moveTo>
                    <a:pt x="2636750" y="0"/>
                  </a:moveTo>
                  <a:cubicBezTo>
                    <a:pt x="2748975" y="0"/>
                    <a:pt x="2839950" y="90976"/>
                    <a:pt x="2839950" y="203200"/>
                  </a:cubicBezTo>
                  <a:cubicBezTo>
                    <a:pt x="2839950" y="315424"/>
                    <a:pt x="2748975" y="406400"/>
                    <a:pt x="2636750"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16" id="16"/>
            <p:cNvSpPr txBox="true"/>
            <p:nvPr/>
          </p:nvSpPr>
          <p:spPr>
            <a:xfrm>
              <a:off x="0" y="-38100"/>
              <a:ext cx="2839950"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7589652" y="5067132"/>
            <a:ext cx="6459166" cy="6480420"/>
            <a:chOff x="0" y="0"/>
            <a:chExt cx="8612222" cy="8640560"/>
          </a:xfrm>
        </p:grpSpPr>
        <p:sp>
          <p:nvSpPr>
            <p:cNvPr name="Freeform 18" id="18"/>
            <p:cNvSpPr/>
            <p:nvPr/>
          </p:nvSpPr>
          <p:spPr>
            <a:xfrm flipH="false" flipV="false" rot="0">
              <a:off x="0" y="0"/>
              <a:ext cx="8612222" cy="8640560"/>
            </a:xfrm>
            <a:custGeom>
              <a:avLst/>
              <a:gdLst/>
              <a:ahLst/>
              <a:cxnLst/>
              <a:rect r="r" b="b" t="t" l="l"/>
              <a:pathLst>
                <a:path h="8640560" w="8612222">
                  <a:moveTo>
                    <a:pt x="0" y="0"/>
                  </a:moveTo>
                  <a:lnTo>
                    <a:pt x="8612222" y="0"/>
                  </a:lnTo>
                  <a:lnTo>
                    <a:pt x="8612222" y="8640560"/>
                  </a:lnTo>
                  <a:lnTo>
                    <a:pt x="0" y="8640560"/>
                  </a:lnTo>
                  <a:lnTo>
                    <a:pt x="0" y="0"/>
                  </a:lnTo>
                  <a:close/>
                </a:path>
              </a:pathLst>
            </a:custGeom>
            <a:blipFill>
              <a:blip r:embed="rId2">
                <a:extLst>
                  <a:ext uri="{96DAC541-7B7A-43D3-8B79-37D633B846F1}">
                    <asvg:svgBlip xmlns:asvg="http://schemas.microsoft.com/office/drawing/2016/SVG/main" r:embed="rId3"/>
                  </a:ext>
                </a:extLst>
              </a:blip>
              <a:stretch>
                <a:fillRect l="0" t="-102893" r="-103561" b="0"/>
              </a:stretch>
            </a:blipFill>
          </p:spPr>
        </p:sp>
        <p:grpSp>
          <p:nvGrpSpPr>
            <p:cNvPr name="Group 19" id="19"/>
            <p:cNvGrpSpPr/>
            <p:nvPr/>
          </p:nvGrpSpPr>
          <p:grpSpPr>
            <a:xfrm rot="0">
              <a:off x="1027517" y="0"/>
              <a:ext cx="7584705" cy="7584705"/>
              <a:chOff x="0" y="0"/>
              <a:chExt cx="6350000" cy="6350000"/>
            </a:xfrm>
          </p:grpSpPr>
          <p:sp>
            <p:nvSpPr>
              <p:cNvPr name="Freeform 20" id="20"/>
              <p:cNvSpPr/>
              <p:nvPr/>
            </p:nvSpPr>
            <p:spPr>
              <a:xfrm flipH="false" flipV="false" rot="0">
                <a:off x="0" y="0"/>
                <a:ext cx="6350000" cy="6350000"/>
              </a:xfrm>
              <a:custGeom>
                <a:avLst/>
                <a:gdLst/>
                <a:ahLst/>
                <a:cxnLst/>
                <a:rect r="r" b="b" t="t" l="l"/>
                <a:pathLst>
                  <a:path h="6350000" w="6350000">
                    <a:moveTo>
                      <a:pt x="0" y="0"/>
                    </a:moveTo>
                    <a:cubicBezTo>
                      <a:pt x="0" y="3506470"/>
                      <a:pt x="2843530" y="6350000"/>
                      <a:pt x="6350000" y="6350000"/>
                    </a:cubicBezTo>
                    <a:lnTo>
                      <a:pt x="6350000" y="0"/>
                    </a:lnTo>
                    <a:lnTo>
                      <a:pt x="0" y="0"/>
                    </a:lnTo>
                    <a:close/>
                  </a:path>
                </a:pathLst>
              </a:custGeom>
              <a:gradFill rotWithShape="true">
                <a:gsLst>
                  <a:gs pos="0">
                    <a:srgbClr val="071952">
                      <a:alpha val="100000"/>
                    </a:srgbClr>
                  </a:gs>
                  <a:gs pos="100000">
                    <a:srgbClr val="088395">
                      <a:alpha val="100000"/>
                    </a:srgbClr>
                  </a:gs>
                </a:gsLst>
                <a:lin ang="2700000"/>
              </a:gradFill>
              <a:ln w="12700">
                <a:solidFill>
                  <a:srgbClr val="000000"/>
                </a:solidFill>
              </a:ln>
            </p:spPr>
          </p:sp>
        </p:grpSp>
      </p:grpSp>
      <p:sp>
        <p:nvSpPr>
          <p:cNvPr name="Freeform 21" id="21"/>
          <p:cNvSpPr/>
          <p:nvPr/>
        </p:nvSpPr>
        <p:spPr>
          <a:xfrm flipH="false" flipV="false" rot="0">
            <a:off x="876425" y="702030"/>
            <a:ext cx="605157" cy="653341"/>
          </a:xfrm>
          <a:custGeom>
            <a:avLst/>
            <a:gdLst/>
            <a:ahLst/>
            <a:cxnLst/>
            <a:rect r="r" b="b" t="t" l="l"/>
            <a:pathLst>
              <a:path h="653341" w="605157">
                <a:moveTo>
                  <a:pt x="0" y="0"/>
                </a:moveTo>
                <a:lnTo>
                  <a:pt x="605157" y="0"/>
                </a:lnTo>
                <a:lnTo>
                  <a:pt x="605157" y="653340"/>
                </a:lnTo>
                <a:lnTo>
                  <a:pt x="0" y="6533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22" id="22"/>
          <p:cNvSpPr/>
          <p:nvPr/>
        </p:nvSpPr>
        <p:spPr>
          <a:xfrm flipV="true">
            <a:off x="12136063" y="4132200"/>
            <a:ext cx="0" cy="3062524"/>
          </a:xfrm>
          <a:prstGeom prst="line">
            <a:avLst/>
          </a:prstGeom>
          <a:ln cap="flat" w="66675">
            <a:solidFill>
              <a:srgbClr val="FFFFFF"/>
            </a:solidFill>
            <a:prstDash val="lgDash"/>
            <a:headEnd type="oval" len="lg" w="lg"/>
            <a:tailEnd type="none" len="sm" w="sm"/>
          </a:ln>
        </p:spPr>
      </p:sp>
      <p:sp>
        <p:nvSpPr>
          <p:cNvPr name="AutoShape 23" id="23"/>
          <p:cNvSpPr/>
          <p:nvPr/>
        </p:nvSpPr>
        <p:spPr>
          <a:xfrm flipH="true" flipV="true">
            <a:off x="12136063" y="4112725"/>
            <a:ext cx="3062524" cy="0"/>
          </a:xfrm>
          <a:prstGeom prst="line">
            <a:avLst/>
          </a:prstGeom>
          <a:ln cap="flat" w="66675">
            <a:solidFill>
              <a:srgbClr val="FFFFFF"/>
            </a:solidFill>
            <a:prstDash val="lgDash"/>
            <a:headEnd type="none" len="sm" w="sm"/>
            <a:tailEnd type="none" len="sm" w="sm"/>
          </a:ln>
        </p:spPr>
      </p:sp>
      <p:sp>
        <p:nvSpPr>
          <p:cNvPr name="Freeform 24" id="24"/>
          <p:cNvSpPr/>
          <p:nvPr/>
        </p:nvSpPr>
        <p:spPr>
          <a:xfrm flipH="false" flipV="false" rot="0">
            <a:off x="-237447" y="5556971"/>
            <a:ext cx="7031181" cy="949221"/>
          </a:xfrm>
          <a:custGeom>
            <a:avLst/>
            <a:gdLst/>
            <a:ahLst/>
            <a:cxnLst/>
            <a:rect r="r" b="b" t="t" l="l"/>
            <a:pathLst>
              <a:path h="949221" w="7031181">
                <a:moveTo>
                  <a:pt x="0" y="0"/>
                </a:moveTo>
                <a:lnTo>
                  <a:pt x="7031181" y="0"/>
                </a:lnTo>
                <a:lnTo>
                  <a:pt x="7031181" y="949221"/>
                </a:lnTo>
                <a:lnTo>
                  <a:pt x="0" y="949221"/>
                </a:lnTo>
                <a:lnTo>
                  <a:pt x="0" y="0"/>
                </a:lnTo>
                <a:close/>
              </a:path>
            </a:pathLst>
          </a:custGeom>
          <a:blipFill>
            <a:blip r:embed="rId7"/>
            <a:stretch>
              <a:fillRect l="0" t="-20368" r="0" b="0"/>
            </a:stretch>
          </a:blipFill>
        </p:spPr>
      </p:sp>
      <p:sp>
        <p:nvSpPr>
          <p:cNvPr name="TextBox 25" id="25"/>
          <p:cNvSpPr txBox="true"/>
          <p:nvPr/>
        </p:nvSpPr>
        <p:spPr>
          <a:xfrm rot="0">
            <a:off x="961205" y="5973536"/>
            <a:ext cx="7152119" cy="539846"/>
          </a:xfrm>
          <a:prstGeom prst="rect">
            <a:avLst/>
          </a:prstGeom>
        </p:spPr>
        <p:txBody>
          <a:bodyPr anchor="t" rtlCol="false" tIns="0" lIns="0" bIns="0" rIns="0">
            <a:spAutoFit/>
          </a:bodyPr>
          <a:lstStyle/>
          <a:p>
            <a:pPr algn="l">
              <a:lnSpc>
                <a:spcPts val="4403"/>
              </a:lnSpc>
              <a:spcBef>
                <a:spcPct val="0"/>
              </a:spcBef>
            </a:pPr>
            <a:r>
              <a:rPr lang="en-US" sz="3145" spc="629">
                <a:solidFill>
                  <a:srgbClr val="FFFFFF"/>
                </a:solidFill>
                <a:latin typeface="Garet"/>
                <a:ea typeface="Garet"/>
                <a:cs typeface="Garet"/>
                <a:sym typeface="Garet"/>
              </a:rPr>
              <a:t>Kelompok 7</a:t>
            </a:r>
          </a:p>
        </p:txBody>
      </p:sp>
      <p:sp>
        <p:nvSpPr>
          <p:cNvPr name="TextBox 26" id="26"/>
          <p:cNvSpPr txBox="true"/>
          <p:nvPr/>
        </p:nvSpPr>
        <p:spPr>
          <a:xfrm rot="0">
            <a:off x="876425" y="1588600"/>
            <a:ext cx="8976268" cy="2524125"/>
          </a:xfrm>
          <a:prstGeom prst="rect">
            <a:avLst/>
          </a:prstGeom>
        </p:spPr>
        <p:txBody>
          <a:bodyPr anchor="t" rtlCol="false" tIns="0" lIns="0" bIns="0" rIns="0">
            <a:spAutoFit/>
          </a:bodyPr>
          <a:lstStyle/>
          <a:p>
            <a:pPr algn="l">
              <a:lnSpc>
                <a:spcPts val="4950"/>
              </a:lnSpc>
            </a:pPr>
            <a:r>
              <a:rPr lang="en-US" sz="4500" b="true">
                <a:solidFill>
                  <a:srgbClr val="FFFFFF"/>
                </a:solidFill>
                <a:latin typeface="Garet Bold"/>
                <a:ea typeface="Garet Bold"/>
                <a:cs typeface="Garet Bold"/>
                <a:sym typeface="Garet Bold"/>
              </a:rPr>
              <a:t>Pengembangan BioEnergi Sekam Padi dan Bonggol Jagung untuk Daerah Lampung Tengah</a:t>
            </a:r>
          </a:p>
        </p:txBody>
      </p:sp>
      <p:sp>
        <p:nvSpPr>
          <p:cNvPr name="TextBox 27" id="27"/>
          <p:cNvSpPr txBox="true"/>
          <p:nvPr/>
        </p:nvSpPr>
        <p:spPr>
          <a:xfrm rot="0">
            <a:off x="722636" y="4477471"/>
            <a:ext cx="6316666" cy="1041400"/>
          </a:xfrm>
          <a:prstGeom prst="rect">
            <a:avLst/>
          </a:prstGeom>
        </p:spPr>
        <p:txBody>
          <a:bodyPr anchor="t" rtlCol="false" tIns="0" lIns="0" bIns="0" rIns="0">
            <a:spAutoFit/>
          </a:bodyPr>
          <a:lstStyle/>
          <a:p>
            <a:pPr algn="l">
              <a:lnSpc>
                <a:spcPts val="2749"/>
              </a:lnSpc>
            </a:pPr>
            <a:r>
              <a:rPr lang="en-US" sz="2499" b="true">
                <a:solidFill>
                  <a:srgbClr val="083564"/>
                </a:solidFill>
                <a:latin typeface="Garet Bold"/>
                <a:ea typeface="Garet Bold"/>
                <a:cs typeface="Garet Bold"/>
                <a:sym typeface="Garet Bold"/>
              </a:rPr>
              <a:t>Perancangan Pengembangan Lingkungan Berbasis Energi Terbarukan</a:t>
            </a:r>
          </a:p>
        </p:txBody>
      </p:sp>
      <p:sp>
        <p:nvSpPr>
          <p:cNvPr name="TextBox 28" id="28"/>
          <p:cNvSpPr txBox="true"/>
          <p:nvPr/>
        </p:nvSpPr>
        <p:spPr>
          <a:xfrm rot="0">
            <a:off x="961205" y="6654878"/>
            <a:ext cx="7152119" cy="1645959"/>
          </a:xfrm>
          <a:prstGeom prst="rect">
            <a:avLst/>
          </a:prstGeom>
        </p:spPr>
        <p:txBody>
          <a:bodyPr anchor="t" rtlCol="false" tIns="0" lIns="0" bIns="0" rIns="0">
            <a:spAutoFit/>
          </a:bodyPr>
          <a:lstStyle/>
          <a:p>
            <a:pPr algn="l">
              <a:lnSpc>
                <a:spcPts val="4403"/>
              </a:lnSpc>
            </a:pPr>
            <a:r>
              <a:rPr lang="en-US" sz="3145" spc="629">
                <a:solidFill>
                  <a:srgbClr val="FFFFFF"/>
                </a:solidFill>
                <a:latin typeface="Garet"/>
                <a:ea typeface="Garet"/>
                <a:cs typeface="Garet"/>
                <a:sym typeface="Garet"/>
              </a:rPr>
              <a:t>Anita Sari</a:t>
            </a:r>
          </a:p>
          <a:p>
            <a:pPr algn="l">
              <a:lnSpc>
                <a:spcPts val="4403"/>
              </a:lnSpc>
            </a:pPr>
            <a:r>
              <a:rPr lang="en-US" sz="3145" spc="629">
                <a:solidFill>
                  <a:srgbClr val="FFFFFF"/>
                </a:solidFill>
                <a:latin typeface="Garet"/>
                <a:ea typeface="Garet"/>
                <a:cs typeface="Garet"/>
                <a:sym typeface="Garet"/>
              </a:rPr>
              <a:t>Lolita Panggabean</a:t>
            </a:r>
          </a:p>
          <a:p>
            <a:pPr algn="l">
              <a:lnSpc>
                <a:spcPts val="4403"/>
              </a:lnSpc>
              <a:spcBef>
                <a:spcPct val="0"/>
              </a:spcBef>
            </a:pPr>
            <a:r>
              <a:rPr lang="en-US" sz="3145" spc="629">
                <a:solidFill>
                  <a:srgbClr val="FFFFFF"/>
                </a:solidFill>
                <a:latin typeface="Garet"/>
                <a:ea typeface="Garet"/>
                <a:cs typeface="Garet"/>
                <a:sym typeface="Garet"/>
              </a:rPr>
              <a:t>Khalifah Aufa Aslamma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71952">
                <a:alpha val="100000"/>
              </a:srgbClr>
            </a:gs>
            <a:gs pos="100000">
              <a:srgbClr val="088395">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5163846" y="0"/>
            <a:ext cx="3124154" cy="3695914"/>
            <a:chOff x="0" y="0"/>
            <a:chExt cx="5367652" cy="6350000"/>
          </a:xfrm>
        </p:grpSpPr>
        <p:sp>
          <p:nvSpPr>
            <p:cNvPr name="Freeform 3" id="3"/>
            <p:cNvSpPr/>
            <p:nvPr/>
          </p:nvSpPr>
          <p:spPr>
            <a:xfrm flipH="false" flipV="false" rot="0">
              <a:off x="0" y="0"/>
              <a:ext cx="5367652" cy="6350000"/>
            </a:xfrm>
            <a:custGeom>
              <a:avLst/>
              <a:gdLst/>
              <a:ahLst/>
              <a:cxnLst/>
              <a:rect r="r" b="b" t="t" l="l"/>
              <a:pathLst>
                <a:path h="6350000" w="5367652">
                  <a:moveTo>
                    <a:pt x="0" y="0"/>
                  </a:moveTo>
                  <a:cubicBezTo>
                    <a:pt x="0" y="3506470"/>
                    <a:pt x="2403634" y="6350000"/>
                    <a:pt x="5367652" y="6350000"/>
                  </a:cubicBezTo>
                  <a:lnTo>
                    <a:pt x="5367652" y="0"/>
                  </a:lnTo>
                  <a:lnTo>
                    <a:pt x="0" y="0"/>
                  </a:lnTo>
                  <a:close/>
                </a:path>
              </a:pathLst>
            </a:custGeom>
            <a:blipFill>
              <a:blip r:embed="rId2"/>
              <a:stretch>
                <a:fillRect l="-37542" t="0" r="-37542" b="0"/>
              </a:stretch>
            </a:blipFill>
          </p:spPr>
        </p:sp>
      </p:grpSp>
      <p:sp>
        <p:nvSpPr>
          <p:cNvPr name="Freeform 4" id="4"/>
          <p:cNvSpPr/>
          <p:nvPr/>
        </p:nvSpPr>
        <p:spPr>
          <a:xfrm flipH="false" flipV="false" rot="0">
            <a:off x="957366" y="6084222"/>
            <a:ext cx="16301934" cy="3547569"/>
          </a:xfrm>
          <a:custGeom>
            <a:avLst/>
            <a:gdLst/>
            <a:ahLst/>
            <a:cxnLst/>
            <a:rect r="r" b="b" t="t" l="l"/>
            <a:pathLst>
              <a:path h="3547569" w="16301934">
                <a:moveTo>
                  <a:pt x="0" y="0"/>
                </a:moveTo>
                <a:lnTo>
                  <a:pt x="16301934" y="0"/>
                </a:lnTo>
                <a:lnTo>
                  <a:pt x="16301934" y="3547569"/>
                </a:lnTo>
                <a:lnTo>
                  <a:pt x="0" y="3547569"/>
                </a:lnTo>
                <a:lnTo>
                  <a:pt x="0" y="0"/>
                </a:lnTo>
                <a:close/>
              </a:path>
            </a:pathLst>
          </a:custGeom>
          <a:blipFill>
            <a:blip r:embed="rId3"/>
            <a:stretch>
              <a:fillRect l="0" t="0" r="0" b="-76916"/>
            </a:stretch>
          </a:blipFill>
        </p:spPr>
      </p:sp>
      <p:sp>
        <p:nvSpPr>
          <p:cNvPr name="TextBox 5" id="5"/>
          <p:cNvSpPr txBox="true"/>
          <p:nvPr/>
        </p:nvSpPr>
        <p:spPr>
          <a:xfrm rot="0">
            <a:off x="1028700" y="541758"/>
            <a:ext cx="6996238" cy="720725"/>
          </a:xfrm>
          <a:prstGeom prst="rect">
            <a:avLst/>
          </a:prstGeom>
        </p:spPr>
        <p:txBody>
          <a:bodyPr anchor="t" rtlCol="false" tIns="0" lIns="0" bIns="0" rIns="0">
            <a:spAutoFit/>
          </a:bodyPr>
          <a:lstStyle/>
          <a:p>
            <a:pPr algn="l">
              <a:lnSpc>
                <a:spcPts val="5500"/>
              </a:lnSpc>
            </a:pPr>
            <a:r>
              <a:rPr lang="en-US" sz="5000" b="true">
                <a:solidFill>
                  <a:srgbClr val="FFFFFF"/>
                </a:solidFill>
                <a:latin typeface="Garet Bold"/>
                <a:ea typeface="Garet Bold"/>
                <a:cs typeface="Garet Bold"/>
                <a:sym typeface="Garet Bold"/>
              </a:rPr>
              <a:t>Latar Belakang</a:t>
            </a:r>
          </a:p>
        </p:txBody>
      </p:sp>
      <p:sp>
        <p:nvSpPr>
          <p:cNvPr name="TextBox 6" id="6"/>
          <p:cNvSpPr txBox="true"/>
          <p:nvPr/>
        </p:nvSpPr>
        <p:spPr>
          <a:xfrm rot="0">
            <a:off x="1028700" y="1454663"/>
            <a:ext cx="14135146" cy="4389755"/>
          </a:xfrm>
          <a:prstGeom prst="rect">
            <a:avLst/>
          </a:prstGeom>
        </p:spPr>
        <p:txBody>
          <a:bodyPr anchor="t" rtlCol="false" tIns="0" lIns="0" bIns="0" rIns="0">
            <a:spAutoFit/>
          </a:bodyPr>
          <a:lstStyle/>
          <a:p>
            <a:pPr algn="just">
              <a:lnSpc>
                <a:spcPts val="3220"/>
              </a:lnSpc>
            </a:pPr>
            <a:r>
              <a:rPr lang="en-US" sz="2300">
                <a:solidFill>
                  <a:srgbClr val="FFFFFF"/>
                </a:solidFill>
                <a:latin typeface="Garet"/>
                <a:ea typeface="Garet"/>
                <a:cs typeface="Garet"/>
                <a:sym typeface="Garet"/>
              </a:rPr>
              <a:t>Lampung Tengah adalah salah satu kabupaten di Provinsi Lampung, Indonesia, yang memiliki potensi energi baru terbarukan (EBT) yang signifikan, terutama dalam sektor biomassa dan energi surya. Dengan jumlah penduduk yang terus meningkat, pemanfaatan EBT dapat mendukung kebutuhan energi yang berkelanjutan dan ramah lingkungan.</a:t>
            </a:r>
          </a:p>
          <a:p>
            <a:pPr algn="just">
              <a:lnSpc>
                <a:spcPts val="3220"/>
              </a:lnSpc>
            </a:pPr>
          </a:p>
          <a:p>
            <a:pPr algn="just">
              <a:lnSpc>
                <a:spcPts val="3220"/>
              </a:lnSpc>
              <a:spcBef>
                <a:spcPct val="0"/>
              </a:spcBef>
            </a:pPr>
            <a:r>
              <a:rPr lang="en-US" sz="2300">
                <a:solidFill>
                  <a:srgbClr val="FFFFFF"/>
                </a:solidFill>
                <a:latin typeface="Garet"/>
                <a:ea typeface="Garet"/>
                <a:cs typeface="Garet"/>
                <a:sym typeface="Garet"/>
              </a:rPr>
              <a:t>Komoditas yang paling menonjol di Lampung Tengah berada pada industri pertanian, terutama untuk pertanian padi dan jagung. Pada tahun 2022, luas panen padi di Lampung Tengah mencapai 101.612,69 hektar, menghasilkan produksi sebesar 566.601,47 ton gabah kering giling (GKG), atau setara dengan 325.712,45 ton beras. Sedangkan untuk ladang jagung, pada tahun 2022, produksi jagung di Lampung Tengah mencapai 582.212 ton, menyumbang 35,9% dari total produksi jagung di Provinsi Lampung.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71952">
                <a:alpha val="100000"/>
              </a:srgbClr>
            </a:gs>
            <a:gs pos="100000">
              <a:srgbClr val="088395">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3011763" y="-2903123"/>
            <a:ext cx="5276237" cy="6612417"/>
            <a:chOff x="0" y="0"/>
            <a:chExt cx="5066847" cy="6350000"/>
          </a:xfrm>
        </p:grpSpPr>
        <p:sp>
          <p:nvSpPr>
            <p:cNvPr name="Freeform 3" id="3"/>
            <p:cNvSpPr/>
            <p:nvPr/>
          </p:nvSpPr>
          <p:spPr>
            <a:xfrm flipH="false" flipV="false" rot="0">
              <a:off x="0" y="0"/>
              <a:ext cx="5066847" cy="6350000"/>
            </a:xfrm>
            <a:custGeom>
              <a:avLst/>
              <a:gdLst/>
              <a:ahLst/>
              <a:cxnLst/>
              <a:rect r="r" b="b" t="t" l="l"/>
              <a:pathLst>
                <a:path h="6350000" w="5066847">
                  <a:moveTo>
                    <a:pt x="0" y="0"/>
                  </a:moveTo>
                  <a:cubicBezTo>
                    <a:pt x="0" y="3506470"/>
                    <a:pt x="2268934" y="6350000"/>
                    <a:pt x="5066847" y="6350000"/>
                  </a:cubicBezTo>
                  <a:lnTo>
                    <a:pt x="5066847" y="0"/>
                  </a:lnTo>
                  <a:lnTo>
                    <a:pt x="0" y="0"/>
                  </a:lnTo>
                  <a:close/>
                </a:path>
              </a:pathLst>
            </a:custGeom>
            <a:blipFill>
              <a:blip r:embed="rId2"/>
              <a:stretch>
                <a:fillRect l="-35834" t="0" r="-35834" b="0"/>
              </a:stretch>
            </a:blipFill>
          </p:spPr>
        </p:sp>
      </p:grpSp>
      <p:sp>
        <p:nvSpPr>
          <p:cNvPr name="TextBox 4" id="4"/>
          <p:cNvSpPr txBox="true"/>
          <p:nvPr/>
        </p:nvSpPr>
        <p:spPr>
          <a:xfrm rot="0">
            <a:off x="737949" y="981075"/>
            <a:ext cx="13161543" cy="2789555"/>
          </a:xfrm>
          <a:prstGeom prst="rect">
            <a:avLst/>
          </a:prstGeom>
        </p:spPr>
        <p:txBody>
          <a:bodyPr anchor="t" rtlCol="false" tIns="0" lIns="0" bIns="0" rIns="0">
            <a:spAutoFit/>
          </a:bodyPr>
          <a:lstStyle/>
          <a:p>
            <a:pPr algn="just">
              <a:lnSpc>
                <a:spcPts val="3219"/>
              </a:lnSpc>
              <a:spcBef>
                <a:spcPct val="0"/>
              </a:spcBef>
            </a:pPr>
            <a:r>
              <a:rPr lang="en-US" sz="2299">
                <a:solidFill>
                  <a:srgbClr val="FFFFFF"/>
                </a:solidFill>
                <a:latin typeface="Garet"/>
                <a:ea typeface="Garet"/>
                <a:cs typeface="Garet"/>
                <a:sym typeface="Garet"/>
              </a:rPr>
              <a:t>Berdasarkan data terbaru, jumlah penduduk Kabupaten Lampung Tengah pada pertengahan tahun 2023 diperkirakan mencapai 1.508.331 jiwa, dengan luas wilayah 4.559,57 km². Ini menghasilkan kepadatan penduduk sekitar 331 jiwa per km². Kota Bandar Lampung memiliki kepadatan penduduk yang jauh lebih tinggi dibandingkan dengan Kabupaten Lampung Tengah, mengingat Kabupaten Lampung Tengah memiliki wilayah yang lebih luas dengan aktivitas yang lebih beragam, termasuk sektor pertanian, sehingga kepadatan penduduknya lebih rendah.</a:t>
            </a:r>
          </a:p>
        </p:txBody>
      </p:sp>
      <p:sp>
        <p:nvSpPr>
          <p:cNvPr name="TextBox 5" id="5"/>
          <p:cNvSpPr txBox="true"/>
          <p:nvPr/>
        </p:nvSpPr>
        <p:spPr>
          <a:xfrm rot="0">
            <a:off x="4097757" y="4723594"/>
            <a:ext cx="13161543" cy="3189605"/>
          </a:xfrm>
          <a:prstGeom prst="rect">
            <a:avLst/>
          </a:prstGeom>
        </p:spPr>
        <p:txBody>
          <a:bodyPr anchor="t" rtlCol="false" tIns="0" lIns="0" bIns="0" rIns="0">
            <a:spAutoFit/>
          </a:bodyPr>
          <a:lstStyle/>
          <a:p>
            <a:pPr algn="just">
              <a:lnSpc>
                <a:spcPts val="3219"/>
              </a:lnSpc>
              <a:spcBef>
                <a:spcPct val="0"/>
              </a:spcBef>
            </a:pPr>
            <a:r>
              <a:rPr lang="en-US" sz="2299">
                <a:solidFill>
                  <a:srgbClr val="FFFFFF"/>
                </a:solidFill>
                <a:latin typeface="Garet"/>
                <a:ea typeface="Garet"/>
                <a:cs typeface="Garet"/>
                <a:sym typeface="Garet"/>
              </a:rPr>
              <a:t>Karena sebagian besar perputaran ekonomi Lampung Tengah bergantung pada sektor pertanian, selain komoditas padi dan jagung yang besar, hal ini juga menyebabkan banyaknya limbah dari sektor tersebut. Limbah - limbah seperti sekam padi dan bonggol jagung sering dibiarkan padahal bisa dimanfaatkan untuk hal lain dan bahkan meningkatkan tingkat perekonomian serta penghematan di Lampung Tengah. Terutama setelah dilakukan berbagai aksi tanam yang bertujuan untuk meningkatkan produksi pertanian. Hal ini berarti lebih banyak komoditas, namun juga lebih banyak limbah dari sektor tersebut.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71952">
                <a:alpha val="100000"/>
              </a:srgbClr>
            </a:gs>
            <a:gs pos="100000">
              <a:srgbClr val="088395">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742026" y="2076363"/>
            <a:ext cx="5331849" cy="533184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23062" y="2239864"/>
            <a:ext cx="4969777" cy="5004847"/>
            <a:chOff x="0" y="0"/>
            <a:chExt cx="807105" cy="812800"/>
          </a:xfrm>
        </p:grpSpPr>
        <p:sp>
          <p:nvSpPr>
            <p:cNvPr name="Freeform 6" id="6"/>
            <p:cNvSpPr/>
            <p:nvPr/>
          </p:nvSpPr>
          <p:spPr>
            <a:xfrm flipH="false" flipV="false" rot="0">
              <a:off x="0" y="0"/>
              <a:ext cx="807105" cy="812800"/>
            </a:xfrm>
            <a:custGeom>
              <a:avLst/>
              <a:gdLst/>
              <a:ahLst/>
              <a:cxnLst/>
              <a:rect r="r" b="b" t="t" l="l"/>
              <a:pathLst>
                <a:path h="812800" w="807105">
                  <a:moveTo>
                    <a:pt x="403552" y="0"/>
                  </a:moveTo>
                  <a:cubicBezTo>
                    <a:pt x="180677" y="0"/>
                    <a:pt x="0" y="181951"/>
                    <a:pt x="0" y="406400"/>
                  </a:cubicBezTo>
                  <a:cubicBezTo>
                    <a:pt x="0" y="630849"/>
                    <a:pt x="180677" y="812800"/>
                    <a:pt x="403552" y="812800"/>
                  </a:cubicBezTo>
                  <a:cubicBezTo>
                    <a:pt x="626428" y="812800"/>
                    <a:pt x="807105" y="630849"/>
                    <a:pt x="807105" y="406400"/>
                  </a:cubicBezTo>
                  <a:cubicBezTo>
                    <a:pt x="807105" y="181951"/>
                    <a:pt x="626428" y="0"/>
                    <a:pt x="403552" y="0"/>
                  </a:cubicBezTo>
                  <a:close/>
                </a:path>
              </a:pathLst>
            </a:custGeom>
            <a:blipFill>
              <a:blip r:embed="rId2"/>
              <a:stretch>
                <a:fillRect l="-47457" t="0" r="-47457" b="0"/>
              </a:stretch>
            </a:blipFill>
          </p:spPr>
        </p:sp>
      </p:grpSp>
      <p:grpSp>
        <p:nvGrpSpPr>
          <p:cNvPr name="Group 7" id="7"/>
          <p:cNvGrpSpPr/>
          <p:nvPr/>
        </p:nvGrpSpPr>
        <p:grpSpPr>
          <a:xfrm rot="0">
            <a:off x="2904558" y="5471372"/>
            <a:ext cx="6833277" cy="4107601"/>
            <a:chOff x="0" y="0"/>
            <a:chExt cx="1961054" cy="1178823"/>
          </a:xfrm>
        </p:grpSpPr>
        <p:sp>
          <p:nvSpPr>
            <p:cNvPr name="Freeform 8" id="8"/>
            <p:cNvSpPr/>
            <p:nvPr/>
          </p:nvSpPr>
          <p:spPr>
            <a:xfrm flipH="false" flipV="false" rot="0">
              <a:off x="0" y="0"/>
              <a:ext cx="1961054" cy="1178823"/>
            </a:xfrm>
            <a:custGeom>
              <a:avLst/>
              <a:gdLst/>
              <a:ahLst/>
              <a:cxnLst/>
              <a:rect r="r" b="b" t="t" l="l"/>
              <a:pathLst>
                <a:path h="1178823" w="1961054">
                  <a:moveTo>
                    <a:pt x="11330" y="0"/>
                  </a:moveTo>
                  <a:lnTo>
                    <a:pt x="1949724" y="0"/>
                  </a:lnTo>
                  <a:cubicBezTo>
                    <a:pt x="1955981" y="0"/>
                    <a:pt x="1961054" y="5072"/>
                    <a:pt x="1961054" y="11330"/>
                  </a:cubicBezTo>
                  <a:lnTo>
                    <a:pt x="1961054" y="1167494"/>
                  </a:lnTo>
                  <a:cubicBezTo>
                    <a:pt x="1961054" y="1170499"/>
                    <a:pt x="1959860" y="1173380"/>
                    <a:pt x="1957735" y="1175505"/>
                  </a:cubicBezTo>
                  <a:cubicBezTo>
                    <a:pt x="1955611" y="1177630"/>
                    <a:pt x="1952729" y="1178823"/>
                    <a:pt x="1949724" y="1178823"/>
                  </a:cubicBezTo>
                  <a:lnTo>
                    <a:pt x="11330" y="1178823"/>
                  </a:lnTo>
                  <a:cubicBezTo>
                    <a:pt x="5072" y="1178823"/>
                    <a:pt x="0" y="1173751"/>
                    <a:pt x="0" y="1167494"/>
                  </a:cubicBezTo>
                  <a:lnTo>
                    <a:pt x="0" y="11330"/>
                  </a:lnTo>
                  <a:cubicBezTo>
                    <a:pt x="0" y="5072"/>
                    <a:pt x="5072" y="0"/>
                    <a:pt x="11330" y="0"/>
                  </a:cubicBezTo>
                  <a:close/>
                </a:path>
              </a:pathLst>
            </a:custGeom>
            <a:solidFill>
              <a:srgbClr val="FFFFFF">
                <a:alpha val="87843"/>
              </a:srgbClr>
            </a:solidFill>
          </p:spPr>
        </p:sp>
        <p:sp>
          <p:nvSpPr>
            <p:cNvPr name="TextBox 9" id="9"/>
            <p:cNvSpPr txBox="true"/>
            <p:nvPr/>
          </p:nvSpPr>
          <p:spPr>
            <a:xfrm>
              <a:off x="0" y="-38100"/>
              <a:ext cx="1961054" cy="121692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3168456" y="5143500"/>
            <a:ext cx="3152740" cy="753066"/>
            <a:chOff x="0" y="0"/>
            <a:chExt cx="904792" cy="216119"/>
          </a:xfrm>
        </p:grpSpPr>
        <p:sp>
          <p:nvSpPr>
            <p:cNvPr name="Freeform 11" id="11"/>
            <p:cNvSpPr/>
            <p:nvPr/>
          </p:nvSpPr>
          <p:spPr>
            <a:xfrm flipH="false" flipV="false" rot="0">
              <a:off x="0" y="0"/>
              <a:ext cx="904792" cy="216119"/>
            </a:xfrm>
            <a:custGeom>
              <a:avLst/>
              <a:gdLst/>
              <a:ahLst/>
              <a:cxnLst/>
              <a:rect r="r" b="b" t="t" l="l"/>
              <a:pathLst>
                <a:path h="216119" w="904792">
                  <a:moveTo>
                    <a:pt x="24556" y="0"/>
                  </a:moveTo>
                  <a:lnTo>
                    <a:pt x="880236" y="0"/>
                  </a:lnTo>
                  <a:cubicBezTo>
                    <a:pt x="886748" y="0"/>
                    <a:pt x="892994" y="2587"/>
                    <a:pt x="897599" y="7192"/>
                  </a:cubicBezTo>
                  <a:cubicBezTo>
                    <a:pt x="902205" y="11798"/>
                    <a:pt x="904792" y="18043"/>
                    <a:pt x="904792" y="24556"/>
                  </a:cubicBezTo>
                  <a:lnTo>
                    <a:pt x="904792" y="191563"/>
                  </a:lnTo>
                  <a:cubicBezTo>
                    <a:pt x="904792" y="198076"/>
                    <a:pt x="902205" y="204322"/>
                    <a:pt x="897599" y="208927"/>
                  </a:cubicBezTo>
                  <a:cubicBezTo>
                    <a:pt x="892994" y="213532"/>
                    <a:pt x="886748" y="216119"/>
                    <a:pt x="880236" y="216119"/>
                  </a:cubicBezTo>
                  <a:lnTo>
                    <a:pt x="24556" y="216119"/>
                  </a:lnTo>
                  <a:cubicBezTo>
                    <a:pt x="18043" y="216119"/>
                    <a:pt x="11798" y="213532"/>
                    <a:pt x="7192" y="208927"/>
                  </a:cubicBezTo>
                  <a:cubicBezTo>
                    <a:pt x="2587" y="204322"/>
                    <a:pt x="0" y="198076"/>
                    <a:pt x="0" y="191563"/>
                  </a:cubicBezTo>
                  <a:lnTo>
                    <a:pt x="0" y="24556"/>
                  </a:lnTo>
                  <a:cubicBezTo>
                    <a:pt x="0" y="18043"/>
                    <a:pt x="2587" y="11798"/>
                    <a:pt x="7192" y="7192"/>
                  </a:cubicBezTo>
                  <a:cubicBezTo>
                    <a:pt x="11798" y="2587"/>
                    <a:pt x="18043" y="0"/>
                    <a:pt x="24556" y="0"/>
                  </a:cubicBezTo>
                  <a:close/>
                </a:path>
              </a:pathLst>
            </a:custGeom>
            <a:gradFill rotWithShape="true">
              <a:gsLst>
                <a:gs pos="0">
                  <a:srgbClr val="088395">
                    <a:alpha val="85000"/>
                  </a:srgbClr>
                </a:gs>
                <a:gs pos="100000">
                  <a:srgbClr val="071952">
                    <a:alpha val="85000"/>
                  </a:srgbClr>
                </a:gs>
              </a:gsLst>
              <a:lin ang="2700000"/>
            </a:gradFill>
          </p:spPr>
        </p:sp>
        <p:sp>
          <p:nvSpPr>
            <p:cNvPr name="TextBox 12" id="12"/>
            <p:cNvSpPr txBox="true"/>
            <p:nvPr/>
          </p:nvSpPr>
          <p:spPr>
            <a:xfrm>
              <a:off x="0" y="-66675"/>
              <a:ext cx="904792" cy="282794"/>
            </a:xfrm>
            <a:prstGeom prst="rect">
              <a:avLst/>
            </a:prstGeom>
          </p:spPr>
          <p:txBody>
            <a:bodyPr anchor="ctr" rtlCol="false" tIns="50800" lIns="50800" bIns="50800" rIns="50800"/>
            <a:lstStyle/>
            <a:p>
              <a:pPr algn="ctr">
                <a:lnSpc>
                  <a:spcPts val="4759"/>
                </a:lnSpc>
              </a:pPr>
              <a:r>
                <a:rPr lang="en-US" sz="3399">
                  <a:solidFill>
                    <a:srgbClr val="000000">
                      <a:alpha val="84706"/>
                    </a:srgbClr>
                  </a:solidFill>
                  <a:latin typeface="Chewy"/>
                  <a:ea typeface="Chewy"/>
                  <a:cs typeface="Chewy"/>
                  <a:sym typeface="Chewy"/>
                </a:rPr>
                <a:t>sekam padi</a:t>
              </a:r>
            </a:p>
          </p:txBody>
        </p:sp>
      </p:grpSp>
      <p:grpSp>
        <p:nvGrpSpPr>
          <p:cNvPr name="Group 13" id="13"/>
          <p:cNvGrpSpPr/>
          <p:nvPr/>
        </p:nvGrpSpPr>
        <p:grpSpPr>
          <a:xfrm rot="0">
            <a:off x="7623574" y="1251685"/>
            <a:ext cx="5130903" cy="513090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7755648" y="1383759"/>
            <a:ext cx="4866756" cy="486675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8489" t="0" r="-18489" b="0"/>
              </a:stretch>
            </a:blipFill>
          </p:spPr>
        </p:sp>
      </p:grpSp>
      <p:grpSp>
        <p:nvGrpSpPr>
          <p:cNvPr name="Group 18" id="18"/>
          <p:cNvGrpSpPr/>
          <p:nvPr/>
        </p:nvGrpSpPr>
        <p:grpSpPr>
          <a:xfrm rot="0">
            <a:off x="10785335" y="4330318"/>
            <a:ext cx="6871381" cy="3840394"/>
            <a:chOff x="0" y="0"/>
            <a:chExt cx="1971989" cy="1102139"/>
          </a:xfrm>
        </p:grpSpPr>
        <p:sp>
          <p:nvSpPr>
            <p:cNvPr name="Freeform 19" id="19"/>
            <p:cNvSpPr/>
            <p:nvPr/>
          </p:nvSpPr>
          <p:spPr>
            <a:xfrm flipH="false" flipV="false" rot="0">
              <a:off x="0" y="0"/>
              <a:ext cx="1971989" cy="1102139"/>
            </a:xfrm>
            <a:custGeom>
              <a:avLst/>
              <a:gdLst/>
              <a:ahLst/>
              <a:cxnLst/>
              <a:rect r="r" b="b" t="t" l="l"/>
              <a:pathLst>
                <a:path h="1102139" w="1971989">
                  <a:moveTo>
                    <a:pt x="11267" y="0"/>
                  </a:moveTo>
                  <a:lnTo>
                    <a:pt x="1960722" y="0"/>
                  </a:lnTo>
                  <a:cubicBezTo>
                    <a:pt x="1963710" y="0"/>
                    <a:pt x="1966576" y="1187"/>
                    <a:pt x="1968689" y="3300"/>
                  </a:cubicBezTo>
                  <a:cubicBezTo>
                    <a:pt x="1970802" y="5413"/>
                    <a:pt x="1971989" y="8279"/>
                    <a:pt x="1971989" y="11267"/>
                  </a:cubicBezTo>
                  <a:lnTo>
                    <a:pt x="1971989" y="1090872"/>
                  </a:lnTo>
                  <a:cubicBezTo>
                    <a:pt x="1971989" y="1097094"/>
                    <a:pt x="1966945" y="1102139"/>
                    <a:pt x="1960722" y="1102139"/>
                  </a:cubicBezTo>
                  <a:lnTo>
                    <a:pt x="11267" y="1102139"/>
                  </a:lnTo>
                  <a:cubicBezTo>
                    <a:pt x="8279" y="1102139"/>
                    <a:pt x="5413" y="1100952"/>
                    <a:pt x="3300" y="1098839"/>
                  </a:cubicBezTo>
                  <a:cubicBezTo>
                    <a:pt x="1187" y="1096726"/>
                    <a:pt x="0" y="1093860"/>
                    <a:pt x="0" y="1090872"/>
                  </a:cubicBezTo>
                  <a:lnTo>
                    <a:pt x="0" y="11267"/>
                  </a:lnTo>
                  <a:cubicBezTo>
                    <a:pt x="0" y="8279"/>
                    <a:pt x="1187" y="5413"/>
                    <a:pt x="3300" y="3300"/>
                  </a:cubicBezTo>
                  <a:cubicBezTo>
                    <a:pt x="5413" y="1187"/>
                    <a:pt x="8279" y="0"/>
                    <a:pt x="11267" y="0"/>
                  </a:cubicBezTo>
                  <a:close/>
                </a:path>
              </a:pathLst>
            </a:custGeom>
            <a:solidFill>
              <a:srgbClr val="FFFFFF">
                <a:alpha val="84706"/>
              </a:srgbClr>
            </a:solidFill>
          </p:spPr>
        </p:sp>
        <p:sp>
          <p:nvSpPr>
            <p:cNvPr name="TextBox 20" id="20"/>
            <p:cNvSpPr txBox="true"/>
            <p:nvPr/>
          </p:nvSpPr>
          <p:spPr>
            <a:xfrm>
              <a:off x="0" y="-38100"/>
              <a:ext cx="1971989" cy="1140239"/>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0985674" y="3817137"/>
            <a:ext cx="3273460" cy="828121"/>
            <a:chOff x="0" y="0"/>
            <a:chExt cx="939437" cy="237659"/>
          </a:xfrm>
        </p:grpSpPr>
        <p:sp>
          <p:nvSpPr>
            <p:cNvPr name="Freeform 22" id="22"/>
            <p:cNvSpPr/>
            <p:nvPr/>
          </p:nvSpPr>
          <p:spPr>
            <a:xfrm flipH="false" flipV="false" rot="0">
              <a:off x="0" y="0"/>
              <a:ext cx="939437" cy="237659"/>
            </a:xfrm>
            <a:custGeom>
              <a:avLst/>
              <a:gdLst/>
              <a:ahLst/>
              <a:cxnLst/>
              <a:rect r="r" b="b" t="t" l="l"/>
              <a:pathLst>
                <a:path h="237659" w="939437">
                  <a:moveTo>
                    <a:pt x="23651" y="0"/>
                  </a:moveTo>
                  <a:lnTo>
                    <a:pt x="915786" y="0"/>
                  </a:lnTo>
                  <a:cubicBezTo>
                    <a:pt x="922059" y="0"/>
                    <a:pt x="928074" y="2492"/>
                    <a:pt x="932510" y="6927"/>
                  </a:cubicBezTo>
                  <a:cubicBezTo>
                    <a:pt x="936945" y="11362"/>
                    <a:pt x="939437" y="17378"/>
                    <a:pt x="939437" y="23651"/>
                  </a:cubicBezTo>
                  <a:lnTo>
                    <a:pt x="939437" y="214008"/>
                  </a:lnTo>
                  <a:cubicBezTo>
                    <a:pt x="939437" y="220281"/>
                    <a:pt x="936945" y="226297"/>
                    <a:pt x="932510" y="230732"/>
                  </a:cubicBezTo>
                  <a:cubicBezTo>
                    <a:pt x="928074" y="235167"/>
                    <a:pt x="922059" y="237659"/>
                    <a:pt x="915786" y="237659"/>
                  </a:cubicBezTo>
                  <a:lnTo>
                    <a:pt x="23651" y="237659"/>
                  </a:lnTo>
                  <a:cubicBezTo>
                    <a:pt x="17378" y="237659"/>
                    <a:pt x="11362" y="235167"/>
                    <a:pt x="6927" y="230732"/>
                  </a:cubicBezTo>
                  <a:cubicBezTo>
                    <a:pt x="2492" y="226297"/>
                    <a:pt x="0" y="220281"/>
                    <a:pt x="0" y="214008"/>
                  </a:cubicBezTo>
                  <a:lnTo>
                    <a:pt x="0" y="23651"/>
                  </a:lnTo>
                  <a:cubicBezTo>
                    <a:pt x="0" y="17378"/>
                    <a:pt x="2492" y="11362"/>
                    <a:pt x="6927" y="6927"/>
                  </a:cubicBezTo>
                  <a:cubicBezTo>
                    <a:pt x="11362" y="2492"/>
                    <a:pt x="17378" y="0"/>
                    <a:pt x="23651" y="0"/>
                  </a:cubicBezTo>
                  <a:close/>
                </a:path>
              </a:pathLst>
            </a:custGeom>
            <a:gradFill rotWithShape="true">
              <a:gsLst>
                <a:gs pos="0">
                  <a:srgbClr val="088395">
                    <a:alpha val="85000"/>
                  </a:srgbClr>
                </a:gs>
                <a:gs pos="100000">
                  <a:srgbClr val="071952">
                    <a:alpha val="85000"/>
                  </a:srgbClr>
                </a:gs>
              </a:gsLst>
              <a:lin ang="2700000"/>
            </a:gradFill>
          </p:spPr>
        </p:sp>
        <p:sp>
          <p:nvSpPr>
            <p:cNvPr name="TextBox 23" id="23"/>
            <p:cNvSpPr txBox="true"/>
            <p:nvPr/>
          </p:nvSpPr>
          <p:spPr>
            <a:xfrm>
              <a:off x="0" y="-38100"/>
              <a:ext cx="939437" cy="275759"/>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10943522" y="4006785"/>
            <a:ext cx="3277503" cy="5803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Chewy"/>
                <a:ea typeface="Chewy"/>
                <a:cs typeface="Chewy"/>
                <a:sym typeface="Chewy"/>
              </a:rPr>
              <a:t>tongkol jagung</a:t>
            </a:r>
          </a:p>
        </p:txBody>
      </p:sp>
      <p:sp>
        <p:nvSpPr>
          <p:cNvPr name="TextBox 25" id="25"/>
          <p:cNvSpPr txBox="true"/>
          <p:nvPr/>
        </p:nvSpPr>
        <p:spPr>
          <a:xfrm rot="0">
            <a:off x="11181945" y="4774587"/>
            <a:ext cx="6077355" cy="3588647"/>
          </a:xfrm>
          <a:prstGeom prst="rect">
            <a:avLst/>
          </a:prstGeom>
        </p:spPr>
        <p:txBody>
          <a:bodyPr anchor="t" rtlCol="false" tIns="0" lIns="0" bIns="0" rIns="0">
            <a:spAutoFit/>
          </a:bodyPr>
          <a:lstStyle/>
          <a:p>
            <a:pPr algn="just" marL="407635" indent="-203817" lvl="1">
              <a:lnSpc>
                <a:spcPts val="2643"/>
              </a:lnSpc>
              <a:buFont typeface="Arial"/>
              <a:buChar char="•"/>
            </a:pPr>
            <a:r>
              <a:rPr lang="en-US" sz="1888">
                <a:solidFill>
                  <a:srgbClr val="401708"/>
                </a:solidFill>
                <a:latin typeface="Garet"/>
                <a:ea typeface="Garet"/>
                <a:cs typeface="Garet"/>
                <a:sym typeface="Garet"/>
              </a:rPr>
              <a:t>Tahun 2023, luas panen jagung di Provinsi Lampung mencapai </a:t>
            </a:r>
            <a:r>
              <a:rPr lang="en-US" sz="1888">
                <a:solidFill>
                  <a:srgbClr val="FF3131"/>
                </a:solidFill>
                <a:latin typeface="Garet"/>
                <a:ea typeface="Garet"/>
                <a:cs typeface="Garet"/>
                <a:sym typeface="Garet"/>
              </a:rPr>
              <a:t>426.640 Ha dengan produksi 2.622.414 ton.</a:t>
            </a:r>
          </a:p>
          <a:p>
            <a:pPr algn="just" marL="407635" indent="-203817" lvl="1">
              <a:lnSpc>
                <a:spcPts val="2643"/>
              </a:lnSpc>
              <a:buFont typeface="Arial"/>
              <a:buChar char="•"/>
            </a:pPr>
            <a:r>
              <a:rPr lang="en-US" sz="1888">
                <a:solidFill>
                  <a:srgbClr val="401708"/>
                </a:solidFill>
                <a:latin typeface="Garet"/>
                <a:ea typeface="Garet"/>
                <a:cs typeface="Garet"/>
                <a:sym typeface="Garet"/>
              </a:rPr>
              <a:t>Tongkol jagung menyumbang sekitar</a:t>
            </a:r>
            <a:r>
              <a:rPr lang="en-US" sz="1888">
                <a:solidFill>
                  <a:srgbClr val="FF3131"/>
                </a:solidFill>
                <a:latin typeface="Garet"/>
                <a:ea typeface="Garet"/>
                <a:cs typeface="Garet"/>
                <a:sym typeface="Garet"/>
              </a:rPr>
              <a:t> 20-30%</a:t>
            </a:r>
            <a:r>
              <a:rPr lang="en-US" sz="1888">
                <a:solidFill>
                  <a:srgbClr val="401708"/>
                </a:solidFill>
                <a:latin typeface="Garet"/>
                <a:ea typeface="Garet"/>
                <a:cs typeface="Garet"/>
                <a:sym typeface="Garet"/>
              </a:rPr>
              <a:t> dari bobot jagung, sehingga dari produksi tersebut dapat diperoleh sekitar </a:t>
            </a:r>
            <a:r>
              <a:rPr lang="en-US" sz="1888">
                <a:solidFill>
                  <a:srgbClr val="FF3131"/>
                </a:solidFill>
                <a:latin typeface="Garet"/>
                <a:ea typeface="Garet"/>
                <a:cs typeface="Garet"/>
                <a:sym typeface="Garet"/>
              </a:rPr>
              <a:t>524.482 ton</a:t>
            </a:r>
            <a:r>
              <a:rPr lang="en-US" sz="1888">
                <a:solidFill>
                  <a:srgbClr val="401708"/>
                </a:solidFill>
                <a:latin typeface="Garet"/>
                <a:ea typeface="Garet"/>
                <a:cs typeface="Garet"/>
                <a:sym typeface="Garet"/>
              </a:rPr>
              <a:t> limbah tongkol jagung per tahun.</a:t>
            </a:r>
          </a:p>
          <a:p>
            <a:pPr algn="just" marL="407635" indent="-203817" lvl="1">
              <a:lnSpc>
                <a:spcPts val="2643"/>
              </a:lnSpc>
              <a:buFont typeface="Arial"/>
              <a:buChar char="•"/>
            </a:pPr>
            <a:r>
              <a:rPr lang="en-US" sz="1888">
                <a:solidFill>
                  <a:srgbClr val="401708"/>
                </a:solidFill>
                <a:latin typeface="Garet"/>
                <a:ea typeface="Garet"/>
                <a:cs typeface="Garet"/>
                <a:sym typeface="Garet"/>
              </a:rPr>
              <a:t>Jika Lampung Tengah merupakan salah satu penghasil utama, maka potensi limbah tongkol jagung juga sangat besar.</a:t>
            </a:r>
          </a:p>
          <a:p>
            <a:pPr algn="just">
              <a:lnSpc>
                <a:spcPts val="2643"/>
              </a:lnSpc>
              <a:spcBef>
                <a:spcPct val="0"/>
              </a:spcBef>
            </a:pPr>
          </a:p>
        </p:txBody>
      </p:sp>
      <p:sp>
        <p:nvSpPr>
          <p:cNvPr name="TextBox 26" id="26"/>
          <p:cNvSpPr txBox="true"/>
          <p:nvPr/>
        </p:nvSpPr>
        <p:spPr>
          <a:xfrm rot="0">
            <a:off x="1028700" y="389604"/>
            <a:ext cx="13943537" cy="1316292"/>
          </a:xfrm>
          <a:prstGeom prst="rect">
            <a:avLst/>
          </a:prstGeom>
        </p:spPr>
        <p:txBody>
          <a:bodyPr anchor="t" rtlCol="false" tIns="0" lIns="0" bIns="0" rIns="0">
            <a:spAutoFit/>
          </a:bodyPr>
          <a:lstStyle/>
          <a:p>
            <a:pPr algn="l">
              <a:lnSpc>
                <a:spcPts val="5109"/>
              </a:lnSpc>
            </a:pPr>
            <a:r>
              <a:rPr lang="en-US" sz="4645" b="true">
                <a:solidFill>
                  <a:srgbClr val="FFFFFF"/>
                </a:solidFill>
                <a:latin typeface="Garet Bold"/>
                <a:ea typeface="Garet Bold"/>
                <a:cs typeface="Garet Bold"/>
                <a:sym typeface="Garet Bold"/>
              </a:rPr>
              <a:t>POTENSI SEKAM PADI</a:t>
            </a:r>
          </a:p>
          <a:p>
            <a:pPr algn="just">
              <a:lnSpc>
                <a:spcPts val="5109"/>
              </a:lnSpc>
            </a:pPr>
            <a:r>
              <a:rPr lang="en-US" sz="4645" b="true">
                <a:solidFill>
                  <a:srgbClr val="FFFFFF"/>
                </a:solidFill>
                <a:latin typeface="Garet Bold"/>
                <a:ea typeface="Garet Bold"/>
                <a:cs typeface="Garet Bold"/>
                <a:sym typeface="Garet Bold"/>
              </a:rPr>
              <a:t>DAN TONGKOL JAGUNG</a:t>
            </a:r>
          </a:p>
        </p:txBody>
      </p:sp>
      <p:sp>
        <p:nvSpPr>
          <p:cNvPr name="TextBox 27" id="27"/>
          <p:cNvSpPr txBox="true"/>
          <p:nvPr/>
        </p:nvSpPr>
        <p:spPr>
          <a:xfrm rot="0">
            <a:off x="3182750" y="5938604"/>
            <a:ext cx="5961250" cy="3963494"/>
          </a:xfrm>
          <a:prstGeom prst="rect">
            <a:avLst/>
          </a:prstGeom>
        </p:spPr>
        <p:txBody>
          <a:bodyPr anchor="t" rtlCol="false" tIns="0" lIns="0" bIns="0" rIns="0">
            <a:spAutoFit/>
          </a:bodyPr>
          <a:lstStyle/>
          <a:p>
            <a:pPr algn="just" marL="487274" indent="-243637" lvl="1">
              <a:lnSpc>
                <a:spcPts val="3159"/>
              </a:lnSpc>
              <a:buFont typeface="Arial"/>
              <a:buChar char="•"/>
            </a:pPr>
            <a:r>
              <a:rPr lang="en-US" sz="2256">
                <a:solidFill>
                  <a:srgbClr val="401708"/>
                </a:solidFill>
                <a:latin typeface="Open Sans"/>
                <a:ea typeface="Open Sans"/>
                <a:cs typeface="Open Sans"/>
                <a:sym typeface="Open Sans"/>
              </a:rPr>
              <a:t>Lampung Tengah menyumbang </a:t>
            </a:r>
            <a:r>
              <a:rPr lang="en-US" sz="2256">
                <a:solidFill>
                  <a:srgbClr val="FF3131"/>
                </a:solidFill>
                <a:latin typeface="Open Sans"/>
                <a:ea typeface="Open Sans"/>
                <a:cs typeface="Open Sans"/>
                <a:sym typeface="Open Sans"/>
              </a:rPr>
              <a:t>676.519 </a:t>
            </a:r>
            <a:r>
              <a:rPr lang="en-US" sz="2256">
                <a:solidFill>
                  <a:srgbClr val="401708"/>
                </a:solidFill>
                <a:latin typeface="Open Sans"/>
                <a:ea typeface="Open Sans"/>
                <a:cs typeface="Open Sans"/>
                <a:sym typeface="Open Sans"/>
              </a:rPr>
              <a:t>ton padi atau </a:t>
            </a:r>
            <a:r>
              <a:rPr lang="en-US" sz="2256">
                <a:solidFill>
                  <a:srgbClr val="FF3131"/>
                </a:solidFill>
                <a:latin typeface="Open Sans"/>
                <a:ea typeface="Open Sans"/>
                <a:cs typeface="Open Sans"/>
                <a:sym typeface="Open Sans"/>
              </a:rPr>
              <a:t>21,14%</a:t>
            </a:r>
            <a:r>
              <a:rPr lang="en-US" sz="2256">
                <a:solidFill>
                  <a:srgbClr val="401708"/>
                </a:solidFill>
                <a:latin typeface="Open Sans"/>
                <a:ea typeface="Open Sans"/>
                <a:cs typeface="Open Sans"/>
                <a:sym typeface="Open Sans"/>
              </a:rPr>
              <a:t> dari total produksi padi di Provinsi Lampung.</a:t>
            </a:r>
          </a:p>
          <a:p>
            <a:pPr algn="just" marL="487274" indent="-243637" lvl="1">
              <a:lnSpc>
                <a:spcPts val="3159"/>
              </a:lnSpc>
              <a:buFont typeface="Arial"/>
              <a:buChar char="•"/>
            </a:pPr>
            <a:r>
              <a:rPr lang="en-US" sz="2256">
                <a:solidFill>
                  <a:srgbClr val="401708"/>
                </a:solidFill>
                <a:latin typeface="Open Sans"/>
                <a:ea typeface="Open Sans"/>
                <a:cs typeface="Open Sans"/>
                <a:sym typeface="Open Sans"/>
              </a:rPr>
              <a:t>Dari total produksi ini, sekam padi sebagai limbah diperkirakan mencapai 20% dari produksi padi, sehingga potensi sekam padi di Lampung Tengah bisa mencapai sekitar </a:t>
            </a:r>
            <a:r>
              <a:rPr lang="en-US" sz="2256">
                <a:solidFill>
                  <a:srgbClr val="FF3131"/>
                </a:solidFill>
                <a:latin typeface="Open Sans"/>
                <a:ea typeface="Open Sans"/>
                <a:cs typeface="Open Sans"/>
                <a:sym typeface="Open Sans"/>
              </a:rPr>
              <a:t>135.304 ton/tahun.</a:t>
            </a:r>
          </a:p>
          <a:p>
            <a:pPr algn="just">
              <a:lnSpc>
                <a:spcPts val="301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71952">
                <a:alpha val="100000"/>
              </a:srgbClr>
            </a:gs>
            <a:gs pos="100000">
              <a:srgbClr val="088395">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4298025" y="92931"/>
            <a:ext cx="1459773" cy="10389870"/>
            <a:chOff x="0" y="0"/>
            <a:chExt cx="384467" cy="2736427"/>
          </a:xfrm>
        </p:grpSpPr>
        <p:sp>
          <p:nvSpPr>
            <p:cNvPr name="Freeform 3" id="3"/>
            <p:cNvSpPr/>
            <p:nvPr/>
          </p:nvSpPr>
          <p:spPr>
            <a:xfrm flipH="false" flipV="false" rot="0">
              <a:off x="0" y="0"/>
              <a:ext cx="384467" cy="2736427"/>
            </a:xfrm>
            <a:custGeom>
              <a:avLst/>
              <a:gdLst/>
              <a:ahLst/>
              <a:cxnLst/>
              <a:rect r="r" b="b" t="t" l="l"/>
              <a:pathLst>
                <a:path h="2736427" w="384467">
                  <a:moveTo>
                    <a:pt x="0" y="0"/>
                  </a:moveTo>
                  <a:lnTo>
                    <a:pt x="384467" y="0"/>
                  </a:lnTo>
                  <a:lnTo>
                    <a:pt x="384467" y="2736427"/>
                  </a:lnTo>
                  <a:lnTo>
                    <a:pt x="0" y="2736427"/>
                  </a:lnTo>
                  <a:close/>
                </a:path>
              </a:pathLst>
            </a:custGeom>
            <a:gradFill rotWithShape="true">
              <a:gsLst>
                <a:gs pos="0">
                  <a:srgbClr val="088395">
                    <a:alpha val="100000"/>
                  </a:srgbClr>
                </a:gs>
                <a:gs pos="100000">
                  <a:srgbClr val="071952">
                    <a:alpha val="100000"/>
                  </a:srgbClr>
                </a:gs>
              </a:gsLst>
              <a:lin ang="2700000"/>
            </a:gradFill>
          </p:spPr>
        </p:sp>
        <p:sp>
          <p:nvSpPr>
            <p:cNvPr name="TextBox 4" id="4"/>
            <p:cNvSpPr txBox="true"/>
            <p:nvPr/>
          </p:nvSpPr>
          <p:spPr>
            <a:xfrm>
              <a:off x="0" y="-38100"/>
              <a:ext cx="384467" cy="277452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5419101" y="62966"/>
            <a:ext cx="5563608" cy="10837690"/>
            <a:chOff x="0" y="0"/>
            <a:chExt cx="861948" cy="1679042"/>
          </a:xfrm>
        </p:grpSpPr>
        <p:sp>
          <p:nvSpPr>
            <p:cNvPr name="Freeform 6" id="6"/>
            <p:cNvSpPr/>
            <p:nvPr/>
          </p:nvSpPr>
          <p:spPr>
            <a:xfrm flipH="false" flipV="false" rot="0">
              <a:off x="0" y="0"/>
              <a:ext cx="861948" cy="1679042"/>
            </a:xfrm>
            <a:custGeom>
              <a:avLst/>
              <a:gdLst/>
              <a:ahLst/>
              <a:cxnLst/>
              <a:rect r="r" b="b" t="t" l="l"/>
              <a:pathLst>
                <a:path h="1679042" w="861948">
                  <a:moveTo>
                    <a:pt x="0" y="0"/>
                  </a:moveTo>
                  <a:lnTo>
                    <a:pt x="861948" y="0"/>
                  </a:lnTo>
                  <a:lnTo>
                    <a:pt x="861948" y="1679042"/>
                  </a:lnTo>
                  <a:lnTo>
                    <a:pt x="0" y="1679042"/>
                  </a:lnTo>
                  <a:close/>
                </a:path>
              </a:pathLst>
            </a:custGeom>
            <a:blipFill>
              <a:blip r:embed="rId2"/>
              <a:stretch>
                <a:fillRect l="-48881" t="0" r="-48881" b="0"/>
              </a:stretch>
            </a:blipFill>
          </p:spPr>
        </p:sp>
      </p:grpSp>
      <p:sp>
        <p:nvSpPr>
          <p:cNvPr name="Freeform 7" id="7"/>
          <p:cNvSpPr/>
          <p:nvPr/>
        </p:nvSpPr>
        <p:spPr>
          <a:xfrm flipH="false" flipV="false" rot="0">
            <a:off x="9144000" y="4433104"/>
            <a:ext cx="7662761" cy="7662761"/>
          </a:xfrm>
          <a:custGeom>
            <a:avLst/>
            <a:gdLst/>
            <a:ahLst/>
            <a:cxnLst/>
            <a:rect r="r" b="b" t="t" l="l"/>
            <a:pathLst>
              <a:path h="7662761" w="7662761">
                <a:moveTo>
                  <a:pt x="0" y="0"/>
                </a:moveTo>
                <a:lnTo>
                  <a:pt x="7662761" y="0"/>
                </a:lnTo>
                <a:lnTo>
                  <a:pt x="7662761" y="7662761"/>
                </a:lnTo>
                <a:lnTo>
                  <a:pt x="0" y="76627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9582518" y="4871622"/>
            <a:ext cx="6745052" cy="674505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71952">
                    <a:alpha val="100000"/>
                  </a:srgbClr>
                </a:gs>
                <a:gs pos="100000">
                  <a:srgbClr val="088395">
                    <a:alpha val="100000"/>
                  </a:srgbClr>
                </a:gs>
              </a:gsLst>
              <a:lin ang="270000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0095862" y="5364629"/>
            <a:ext cx="5759037" cy="575903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0389641" y="5678745"/>
            <a:ext cx="5029460" cy="502946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5136" t="0" r="-25136" b="0"/>
              </a:stretch>
            </a:blipFill>
          </p:spPr>
        </p:sp>
      </p:grpSp>
      <p:sp>
        <p:nvSpPr>
          <p:cNvPr name="Freeform 16" id="16"/>
          <p:cNvSpPr/>
          <p:nvPr/>
        </p:nvSpPr>
        <p:spPr>
          <a:xfrm flipH="false" flipV="false" rot="0">
            <a:off x="911850" y="5287866"/>
            <a:ext cx="781759" cy="781759"/>
          </a:xfrm>
          <a:custGeom>
            <a:avLst/>
            <a:gdLst/>
            <a:ahLst/>
            <a:cxnLst/>
            <a:rect r="r" b="b" t="t" l="l"/>
            <a:pathLst>
              <a:path h="781759" w="781759">
                <a:moveTo>
                  <a:pt x="0" y="0"/>
                </a:moveTo>
                <a:lnTo>
                  <a:pt x="781760" y="0"/>
                </a:lnTo>
                <a:lnTo>
                  <a:pt x="781760" y="781759"/>
                </a:lnTo>
                <a:lnTo>
                  <a:pt x="0" y="7817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809700" y="843806"/>
            <a:ext cx="10038057" cy="815431"/>
          </a:xfrm>
          <a:prstGeom prst="rect">
            <a:avLst/>
          </a:prstGeom>
        </p:spPr>
        <p:txBody>
          <a:bodyPr anchor="t" rtlCol="false" tIns="0" lIns="0" bIns="0" rIns="0">
            <a:spAutoFit/>
          </a:bodyPr>
          <a:lstStyle/>
          <a:p>
            <a:pPr algn="l">
              <a:lnSpc>
                <a:spcPts val="6249"/>
              </a:lnSpc>
            </a:pPr>
            <a:r>
              <a:rPr lang="en-US" sz="5681" b="true">
                <a:solidFill>
                  <a:srgbClr val="FFFFFF"/>
                </a:solidFill>
                <a:latin typeface="Garet Bold"/>
                <a:ea typeface="Garet Bold"/>
                <a:cs typeface="Garet Bold"/>
                <a:sym typeface="Garet Bold"/>
              </a:rPr>
              <a:t>PEMANFAATAN</a:t>
            </a:r>
          </a:p>
        </p:txBody>
      </p:sp>
      <p:sp>
        <p:nvSpPr>
          <p:cNvPr name="TextBox 18" id="18"/>
          <p:cNvSpPr txBox="true"/>
          <p:nvPr/>
        </p:nvSpPr>
        <p:spPr>
          <a:xfrm rot="0">
            <a:off x="809700" y="1857277"/>
            <a:ext cx="12165681" cy="2251070"/>
          </a:xfrm>
          <a:prstGeom prst="rect">
            <a:avLst/>
          </a:prstGeom>
        </p:spPr>
        <p:txBody>
          <a:bodyPr anchor="t" rtlCol="false" tIns="0" lIns="0" bIns="0" rIns="0">
            <a:spAutoFit/>
          </a:bodyPr>
          <a:lstStyle/>
          <a:p>
            <a:pPr algn="ctr">
              <a:lnSpc>
                <a:spcPts val="3290"/>
              </a:lnSpc>
              <a:spcBef>
                <a:spcPct val="0"/>
              </a:spcBef>
            </a:pPr>
          </a:p>
          <a:p>
            <a:pPr algn="just" marL="572177" indent="-286088" lvl="1">
              <a:lnSpc>
                <a:spcPts val="3710"/>
              </a:lnSpc>
              <a:buFont typeface="Arial"/>
              <a:buChar char="•"/>
            </a:pPr>
            <a:r>
              <a:rPr lang="en-US" sz="2650">
                <a:solidFill>
                  <a:srgbClr val="FFFFFF"/>
                </a:solidFill>
                <a:latin typeface="Canva Sans"/>
                <a:ea typeface="Canva Sans"/>
                <a:cs typeface="Canva Sans"/>
                <a:sym typeface="Canva Sans"/>
              </a:rPr>
              <a:t>Energi Terbarukan &amp; Ramah Lingkungan – Alternatif bahan bakar fosil yang lebih bersih dan mengurangi emisi karbon</a:t>
            </a:r>
          </a:p>
          <a:p>
            <a:pPr algn="just" marL="572177" indent="-286088" lvl="1">
              <a:lnSpc>
                <a:spcPts val="3710"/>
              </a:lnSpc>
              <a:buFont typeface="Arial"/>
              <a:buChar char="•"/>
            </a:pPr>
            <a:r>
              <a:rPr lang="en-US" sz="2650">
                <a:solidFill>
                  <a:srgbClr val="FFFFFF"/>
                </a:solidFill>
                <a:latin typeface="Canva Sans"/>
                <a:ea typeface="Canva Sans"/>
                <a:cs typeface="Canva Sans"/>
                <a:sym typeface="Canva Sans"/>
              </a:rPr>
              <a:t>Mengurangi Limbah Pertanian – Mengubah limbah menjadi sumber energi, mengurangi pencemaran lingkungan.</a:t>
            </a:r>
          </a:p>
        </p:txBody>
      </p:sp>
      <p:sp>
        <p:nvSpPr>
          <p:cNvPr name="TextBox 19" id="19"/>
          <p:cNvSpPr txBox="true"/>
          <p:nvPr/>
        </p:nvSpPr>
        <p:spPr>
          <a:xfrm rot="0">
            <a:off x="809700" y="4289322"/>
            <a:ext cx="8503993" cy="5441733"/>
          </a:xfrm>
          <a:prstGeom prst="rect">
            <a:avLst/>
          </a:prstGeom>
        </p:spPr>
        <p:txBody>
          <a:bodyPr anchor="t" rtlCol="false" tIns="0" lIns="0" bIns="0" rIns="0">
            <a:spAutoFit/>
          </a:bodyPr>
          <a:lstStyle/>
          <a:p>
            <a:pPr algn="just" marL="563180" indent="-281590" lvl="1">
              <a:lnSpc>
                <a:spcPts val="3651"/>
              </a:lnSpc>
              <a:buFont typeface="Arial"/>
              <a:buChar char="•"/>
            </a:pPr>
            <a:r>
              <a:rPr lang="en-US" sz="2608">
                <a:solidFill>
                  <a:srgbClr val="FFFFFF"/>
                </a:solidFill>
                <a:latin typeface="Open Sans"/>
                <a:ea typeface="Open Sans"/>
                <a:cs typeface="Open Sans"/>
                <a:sym typeface="Open Sans"/>
              </a:rPr>
              <a:t>Su</a:t>
            </a:r>
            <a:r>
              <a:rPr lang="en-US" sz="2608">
                <a:solidFill>
                  <a:srgbClr val="FFFFFF"/>
                </a:solidFill>
                <a:latin typeface="Open Sans"/>
                <a:ea typeface="Open Sans"/>
                <a:cs typeface="Open Sans"/>
                <a:sym typeface="Open Sans"/>
              </a:rPr>
              <a:t>mber Energi Murah – Bisa diolah menjadi briket, pelet, atau bahan bakar gasifikasi dengan biaya lebih rendah.</a:t>
            </a:r>
          </a:p>
          <a:p>
            <a:pPr algn="just" marL="563180" indent="-281590" lvl="1">
              <a:lnSpc>
                <a:spcPts val="3651"/>
              </a:lnSpc>
              <a:buFont typeface="Arial"/>
              <a:buChar char="•"/>
            </a:pPr>
            <a:r>
              <a:rPr lang="en-US" sz="2608">
                <a:solidFill>
                  <a:srgbClr val="FFFFFF"/>
                </a:solidFill>
                <a:latin typeface="Open Sans"/>
                <a:ea typeface="Open Sans"/>
                <a:cs typeface="Open Sans"/>
                <a:sym typeface="Open Sans"/>
              </a:rPr>
              <a:t>Meningkatkan Ekonomi Lokal – Memberi pendapatan tambahan bagi petani dan membuka peluang usaha bioenergi.</a:t>
            </a:r>
          </a:p>
          <a:p>
            <a:pPr algn="just" marL="563180" indent="-281590" lvl="1">
              <a:lnSpc>
                <a:spcPts val="3651"/>
              </a:lnSpc>
              <a:buFont typeface="Arial"/>
              <a:buChar char="•"/>
            </a:pPr>
            <a:r>
              <a:rPr lang="en-US" sz="2608">
                <a:solidFill>
                  <a:srgbClr val="FFFFFF"/>
                </a:solidFill>
                <a:latin typeface="Open Sans"/>
                <a:ea typeface="Open Sans"/>
                <a:cs typeface="Open Sans"/>
                <a:sym typeface="Open Sans"/>
              </a:rPr>
              <a:t>Mengurangi Ketergantungan Fosil – Menghemat energi dengan solusi yang lebih berkelanjutan.</a:t>
            </a:r>
          </a:p>
          <a:p>
            <a:pPr algn="just" marL="563180" indent="-281590" lvl="1">
              <a:lnSpc>
                <a:spcPts val="3651"/>
              </a:lnSpc>
              <a:buFont typeface="Arial"/>
              <a:buChar char="•"/>
            </a:pPr>
            <a:r>
              <a:rPr lang="en-US" sz="2608">
                <a:solidFill>
                  <a:srgbClr val="FFFFFF"/>
                </a:solidFill>
                <a:latin typeface="Open Sans"/>
                <a:ea typeface="Open Sans"/>
                <a:cs typeface="Open Sans"/>
                <a:sym typeface="Open Sans"/>
              </a:rPr>
              <a:t>Bahan Bakar Industri &amp; Rumah Tangga – Bisa digunakan untuk pembangkit listrik, industri, dan kebutuhan domestik.</a:t>
            </a:r>
          </a:p>
          <a:p>
            <a:pPr algn="ctr">
              <a:lnSpc>
                <a:spcPts val="3371"/>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71952">
                <a:alpha val="100000"/>
              </a:srgbClr>
            </a:gs>
            <a:gs pos="100000">
              <a:srgbClr val="088395">
                <a:alpha val="100000"/>
              </a:srgbClr>
            </a:gs>
          </a:gsLst>
          <a:lin ang="2700000"/>
        </a:gradFill>
      </p:bgPr>
    </p:bg>
    <p:spTree>
      <p:nvGrpSpPr>
        <p:cNvPr id="1" name=""/>
        <p:cNvGrpSpPr/>
        <p:nvPr/>
      </p:nvGrpSpPr>
      <p:grpSpPr>
        <a:xfrm>
          <a:off x="0" y="0"/>
          <a:ext cx="0" cy="0"/>
          <a:chOff x="0" y="0"/>
          <a:chExt cx="0" cy="0"/>
        </a:xfrm>
      </p:grpSpPr>
      <p:sp>
        <p:nvSpPr>
          <p:cNvPr name="TextBox 2" id="2"/>
          <p:cNvSpPr txBox="true"/>
          <p:nvPr/>
        </p:nvSpPr>
        <p:spPr>
          <a:xfrm rot="0">
            <a:off x="2062282" y="1866171"/>
            <a:ext cx="7369357" cy="797593"/>
          </a:xfrm>
          <a:prstGeom prst="rect">
            <a:avLst/>
          </a:prstGeom>
        </p:spPr>
        <p:txBody>
          <a:bodyPr anchor="t" rtlCol="false" tIns="0" lIns="0" bIns="0" rIns="0">
            <a:spAutoFit/>
          </a:bodyPr>
          <a:lstStyle/>
          <a:p>
            <a:pPr algn="l">
              <a:lnSpc>
                <a:spcPts val="6189"/>
              </a:lnSpc>
            </a:pPr>
            <a:r>
              <a:rPr lang="en-US" sz="5626" b="true">
                <a:solidFill>
                  <a:srgbClr val="FFFFFF"/>
                </a:solidFill>
                <a:latin typeface="Garet Bold"/>
                <a:ea typeface="Garet Bold"/>
                <a:cs typeface="Garet Bold"/>
                <a:sym typeface="Garet Bold"/>
              </a:rPr>
              <a:t>KESIMPULAN </a:t>
            </a:r>
          </a:p>
        </p:txBody>
      </p:sp>
      <p:sp>
        <p:nvSpPr>
          <p:cNvPr name="Freeform 3" id="3"/>
          <p:cNvSpPr/>
          <p:nvPr/>
        </p:nvSpPr>
        <p:spPr>
          <a:xfrm flipH="false" flipV="false" rot="0">
            <a:off x="7777634" y="0"/>
            <a:ext cx="10510366" cy="10544951"/>
          </a:xfrm>
          <a:custGeom>
            <a:avLst/>
            <a:gdLst/>
            <a:ahLst/>
            <a:cxnLst/>
            <a:rect r="r" b="b" t="t" l="l"/>
            <a:pathLst>
              <a:path h="10544951" w="10510366">
                <a:moveTo>
                  <a:pt x="0" y="0"/>
                </a:moveTo>
                <a:lnTo>
                  <a:pt x="10510366" y="0"/>
                </a:lnTo>
                <a:lnTo>
                  <a:pt x="10510366" y="10544951"/>
                </a:lnTo>
                <a:lnTo>
                  <a:pt x="0" y="10544951"/>
                </a:lnTo>
                <a:lnTo>
                  <a:pt x="0" y="0"/>
                </a:lnTo>
                <a:close/>
              </a:path>
            </a:pathLst>
          </a:custGeom>
          <a:blipFill>
            <a:blip r:embed="rId2">
              <a:extLst>
                <a:ext uri="{96DAC541-7B7A-43D3-8B79-37D633B846F1}">
                  <asvg:svgBlip xmlns:asvg="http://schemas.microsoft.com/office/drawing/2016/SVG/main" r:embed="rId3"/>
                </a:ext>
              </a:extLst>
            </a:blip>
            <a:stretch>
              <a:fillRect l="0" t="-102893" r="-103561" b="0"/>
            </a:stretch>
          </a:blipFill>
        </p:spPr>
      </p:sp>
      <p:grpSp>
        <p:nvGrpSpPr>
          <p:cNvPr name="Group 4" id="4"/>
          <p:cNvGrpSpPr/>
          <p:nvPr/>
        </p:nvGrpSpPr>
        <p:grpSpPr>
          <a:xfrm rot="0">
            <a:off x="9264154" y="-423910"/>
            <a:ext cx="9256383" cy="9256383"/>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0" y="0"/>
                  </a:moveTo>
                  <a:cubicBezTo>
                    <a:pt x="0" y="3506470"/>
                    <a:pt x="2843530" y="6350000"/>
                    <a:pt x="6350000" y="6350000"/>
                  </a:cubicBezTo>
                  <a:lnTo>
                    <a:pt x="6350000" y="0"/>
                  </a:lnTo>
                  <a:lnTo>
                    <a:pt x="0" y="0"/>
                  </a:lnTo>
                  <a:close/>
                </a:path>
              </a:pathLst>
            </a:custGeom>
            <a:gradFill rotWithShape="true">
              <a:gsLst>
                <a:gs pos="0">
                  <a:srgbClr val="071952">
                    <a:alpha val="100000"/>
                  </a:srgbClr>
                </a:gs>
                <a:gs pos="100000">
                  <a:srgbClr val="088395">
                    <a:alpha val="100000"/>
                  </a:srgbClr>
                </a:gs>
              </a:gsLst>
              <a:lin ang="2700000"/>
            </a:gradFill>
            <a:ln w="12700">
              <a:solidFill>
                <a:srgbClr val="000000"/>
              </a:solidFill>
            </a:ln>
          </p:spPr>
        </p:sp>
      </p:grpSp>
      <p:sp>
        <p:nvSpPr>
          <p:cNvPr name="Freeform 6" id="6"/>
          <p:cNvSpPr/>
          <p:nvPr/>
        </p:nvSpPr>
        <p:spPr>
          <a:xfrm flipH="false" flipV="false" rot="0">
            <a:off x="7165265" y="4546221"/>
            <a:ext cx="11354464" cy="5798004"/>
          </a:xfrm>
          <a:custGeom>
            <a:avLst/>
            <a:gdLst/>
            <a:ahLst/>
            <a:cxnLst/>
            <a:rect r="r" b="b" t="t" l="l"/>
            <a:pathLst>
              <a:path h="5798004" w="11354464">
                <a:moveTo>
                  <a:pt x="0" y="0"/>
                </a:moveTo>
                <a:lnTo>
                  <a:pt x="11354464" y="0"/>
                </a:lnTo>
                <a:lnTo>
                  <a:pt x="11354464" y="5798003"/>
                </a:lnTo>
                <a:lnTo>
                  <a:pt x="0" y="5798003"/>
                </a:lnTo>
                <a:lnTo>
                  <a:pt x="0" y="0"/>
                </a:lnTo>
                <a:close/>
              </a:path>
            </a:pathLst>
          </a:custGeom>
          <a:blipFill>
            <a:blip r:embed="rId2">
              <a:extLst>
                <a:ext uri="{96DAC541-7B7A-43D3-8B79-37D633B846F1}">
                  <asvg:svgBlip xmlns:asvg="http://schemas.microsoft.com/office/drawing/2016/SVG/main" r:embed="rId3"/>
                </a:ext>
              </a:extLst>
            </a:blip>
            <a:stretch>
              <a:fillRect l="0" t="0" r="0" b="-95834"/>
            </a:stretch>
          </a:blipFill>
        </p:spPr>
      </p:sp>
      <p:grpSp>
        <p:nvGrpSpPr>
          <p:cNvPr name="Group 7" id="7"/>
          <p:cNvGrpSpPr/>
          <p:nvPr/>
        </p:nvGrpSpPr>
        <p:grpSpPr>
          <a:xfrm rot="0">
            <a:off x="7165265" y="5189217"/>
            <a:ext cx="11354464" cy="1135446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88395">
                    <a:alpha val="100000"/>
                  </a:srgbClr>
                </a:gs>
                <a:gs pos="100000">
                  <a:srgbClr val="071952">
                    <a:alpha val="100000"/>
                  </a:srgbClr>
                </a:gs>
              </a:gsLst>
              <a:lin ang="2700000"/>
            </a:gra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2073146" y="2625665"/>
            <a:ext cx="13806738" cy="4638413"/>
          </a:xfrm>
          <a:prstGeom prst="rect">
            <a:avLst/>
          </a:prstGeom>
        </p:spPr>
        <p:txBody>
          <a:bodyPr anchor="t" rtlCol="false" tIns="0" lIns="0" bIns="0" rIns="0">
            <a:spAutoFit/>
          </a:bodyPr>
          <a:lstStyle/>
          <a:p>
            <a:pPr algn="just">
              <a:lnSpc>
                <a:spcPts val="3689"/>
              </a:lnSpc>
            </a:pPr>
          </a:p>
          <a:p>
            <a:pPr algn="just">
              <a:lnSpc>
                <a:spcPts val="3689"/>
              </a:lnSpc>
            </a:pPr>
            <a:r>
              <a:rPr lang="en-US" sz="2635">
                <a:solidFill>
                  <a:srgbClr val="FFFFFF"/>
                </a:solidFill>
                <a:latin typeface="Garet"/>
                <a:ea typeface="Garet"/>
                <a:cs typeface="Garet"/>
                <a:sym typeface="Garet"/>
              </a:rPr>
              <a:t>Pemanfaatan sekam padi dan tongkol jagung sebagai biomassa menawarkan solusi energi terbarukan yang ramah lingkungan dan berkelanjutan. Selain mengurangi limbah pertanian, bioenergi ini dapat menjadi sumber bahan bakar alternatif yang lebih murah dan mengurangi ketergantungan pada bahan bakar fosil. Pengelolaan yang baik juga dapat meningkatkan kesejahteraan petani serta membuka peluang usaha di sektor bioenergi. Dengan potensi penggunaannya untuk industri dan rumah tangga, biomassa ini dapat berkontribusi pada ketahanan energi yang lebih mandiri dan berkelanjutan.</a:t>
            </a:r>
          </a:p>
          <a:p>
            <a:pPr algn="just">
              <a:lnSpc>
                <a:spcPts val="3689"/>
              </a:lnSpc>
            </a:pPr>
          </a:p>
        </p:txBody>
      </p:sp>
      <p:sp>
        <p:nvSpPr>
          <p:cNvPr name="Freeform 11" id="11"/>
          <p:cNvSpPr/>
          <p:nvPr/>
        </p:nvSpPr>
        <p:spPr>
          <a:xfrm flipH="false" flipV="false" rot="0">
            <a:off x="4041469" y="8012504"/>
            <a:ext cx="910247" cy="241618"/>
          </a:xfrm>
          <a:custGeom>
            <a:avLst/>
            <a:gdLst/>
            <a:ahLst/>
            <a:cxnLst/>
            <a:rect r="r" b="b" t="t" l="l"/>
            <a:pathLst>
              <a:path h="241618" w="910247">
                <a:moveTo>
                  <a:pt x="0" y="0"/>
                </a:moveTo>
                <a:lnTo>
                  <a:pt x="910247" y="0"/>
                </a:lnTo>
                <a:lnTo>
                  <a:pt x="910247" y="241618"/>
                </a:lnTo>
                <a:lnTo>
                  <a:pt x="0" y="241618"/>
                </a:lnTo>
                <a:lnTo>
                  <a:pt x="0" y="0"/>
                </a:lnTo>
                <a:close/>
              </a:path>
            </a:pathLst>
          </a:custGeom>
          <a:blipFill>
            <a:blip r:embed="rId4">
              <a:extLst>
                <a:ext uri="{96DAC541-7B7A-43D3-8B79-37D633B846F1}">
                  <asvg:svgBlip xmlns:asvg="http://schemas.microsoft.com/office/drawing/2016/SVG/main" r:embed="rId5"/>
                </a:ext>
              </a:extLst>
            </a:blip>
            <a:stretch>
              <a:fillRect l="0" t="0" r="-83257" b="-590387"/>
            </a:stretch>
          </a:blipFill>
        </p:spPr>
      </p:sp>
      <p:sp>
        <p:nvSpPr>
          <p:cNvPr name="Freeform 12" id="12"/>
          <p:cNvSpPr/>
          <p:nvPr/>
        </p:nvSpPr>
        <p:spPr>
          <a:xfrm flipH="false" flipV="false" rot="0">
            <a:off x="8856361" y="875997"/>
            <a:ext cx="575278" cy="152703"/>
          </a:xfrm>
          <a:custGeom>
            <a:avLst/>
            <a:gdLst/>
            <a:ahLst/>
            <a:cxnLst/>
            <a:rect r="r" b="b" t="t" l="l"/>
            <a:pathLst>
              <a:path h="152703" w="575278">
                <a:moveTo>
                  <a:pt x="0" y="0"/>
                </a:moveTo>
                <a:lnTo>
                  <a:pt x="575278" y="0"/>
                </a:lnTo>
                <a:lnTo>
                  <a:pt x="575278" y="152703"/>
                </a:lnTo>
                <a:lnTo>
                  <a:pt x="0" y="152703"/>
                </a:lnTo>
                <a:lnTo>
                  <a:pt x="0" y="0"/>
                </a:lnTo>
                <a:close/>
              </a:path>
            </a:pathLst>
          </a:custGeom>
          <a:blipFill>
            <a:blip r:embed="rId4">
              <a:extLst>
                <a:ext uri="{96DAC541-7B7A-43D3-8B79-37D633B846F1}">
                  <asvg:svgBlip xmlns:asvg="http://schemas.microsoft.com/office/drawing/2016/SVG/main" r:embed="rId5"/>
                </a:ext>
              </a:extLst>
            </a:blip>
            <a:stretch>
              <a:fillRect l="0" t="0" r="-83257" b="-590387"/>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71952">
                <a:alpha val="100000"/>
              </a:srgbClr>
            </a:gs>
            <a:gs pos="100000">
              <a:srgbClr val="088395">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9224351" y="-2846889"/>
            <a:ext cx="13919228" cy="13919228"/>
          </a:xfrm>
          <a:custGeom>
            <a:avLst/>
            <a:gdLst/>
            <a:ahLst/>
            <a:cxnLst/>
            <a:rect r="r" b="b" t="t" l="l"/>
            <a:pathLst>
              <a:path h="13919228" w="13919228">
                <a:moveTo>
                  <a:pt x="0" y="0"/>
                </a:moveTo>
                <a:lnTo>
                  <a:pt x="13919227" y="0"/>
                </a:lnTo>
                <a:lnTo>
                  <a:pt x="13919227" y="13919227"/>
                </a:lnTo>
                <a:lnTo>
                  <a:pt x="0" y="139192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971128" y="-2100112"/>
            <a:ext cx="12425673" cy="1242567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71952">
                    <a:alpha val="100000"/>
                  </a:srgbClr>
                </a:gs>
                <a:gs pos="100000">
                  <a:srgbClr val="088395">
                    <a:alpha val="100000"/>
                  </a:srgbClr>
                </a:gs>
              </a:gsLst>
              <a:lin ang="270000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7440039" y="-256793"/>
            <a:ext cx="6384338" cy="8229600"/>
          </a:xfrm>
          <a:custGeom>
            <a:avLst/>
            <a:gdLst/>
            <a:ahLst/>
            <a:cxnLst/>
            <a:rect r="r" b="b" t="t" l="l"/>
            <a:pathLst>
              <a:path h="8229600" w="6384338">
                <a:moveTo>
                  <a:pt x="0" y="0"/>
                </a:moveTo>
                <a:lnTo>
                  <a:pt x="6384338" y="0"/>
                </a:lnTo>
                <a:lnTo>
                  <a:pt x="6384338" y="8229600"/>
                </a:lnTo>
                <a:lnTo>
                  <a:pt x="0" y="8229600"/>
                </a:lnTo>
                <a:lnTo>
                  <a:pt x="0" y="0"/>
                </a:lnTo>
                <a:close/>
              </a:path>
            </a:pathLst>
          </a:custGeom>
          <a:blipFill>
            <a:blip r:embed="rId4"/>
            <a:stretch>
              <a:fillRect l="0" t="0" r="0" b="0"/>
            </a:stretch>
          </a:blipFill>
        </p:spPr>
      </p:sp>
      <p:grpSp>
        <p:nvGrpSpPr>
          <p:cNvPr name="Group 7" id="7"/>
          <p:cNvGrpSpPr/>
          <p:nvPr/>
        </p:nvGrpSpPr>
        <p:grpSpPr>
          <a:xfrm rot="0">
            <a:off x="10859066" y="-1212174"/>
            <a:ext cx="10649797" cy="1064979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160153" y="-481116"/>
            <a:ext cx="7078235" cy="2327159"/>
            <a:chOff x="0" y="0"/>
            <a:chExt cx="1236097" cy="406400"/>
          </a:xfrm>
        </p:grpSpPr>
        <p:sp>
          <p:nvSpPr>
            <p:cNvPr name="Freeform 11" id="11"/>
            <p:cNvSpPr/>
            <p:nvPr/>
          </p:nvSpPr>
          <p:spPr>
            <a:xfrm flipH="false" flipV="false" rot="0">
              <a:off x="0" y="0"/>
              <a:ext cx="1236097" cy="406400"/>
            </a:xfrm>
            <a:custGeom>
              <a:avLst/>
              <a:gdLst/>
              <a:ahLst/>
              <a:cxnLst/>
              <a:rect r="r" b="b" t="t" l="l"/>
              <a:pathLst>
                <a:path h="406400" w="1236097">
                  <a:moveTo>
                    <a:pt x="1032897" y="0"/>
                  </a:moveTo>
                  <a:cubicBezTo>
                    <a:pt x="1145121" y="0"/>
                    <a:pt x="1236097" y="90976"/>
                    <a:pt x="1236097" y="203200"/>
                  </a:cubicBezTo>
                  <a:cubicBezTo>
                    <a:pt x="1236097" y="315424"/>
                    <a:pt x="1145121" y="406400"/>
                    <a:pt x="1032897" y="406400"/>
                  </a:cubicBezTo>
                  <a:lnTo>
                    <a:pt x="203200" y="406400"/>
                  </a:lnTo>
                  <a:cubicBezTo>
                    <a:pt x="90976" y="406400"/>
                    <a:pt x="0" y="315424"/>
                    <a:pt x="0" y="203200"/>
                  </a:cubicBezTo>
                  <a:cubicBezTo>
                    <a:pt x="0" y="90976"/>
                    <a:pt x="90976" y="0"/>
                    <a:pt x="203200" y="0"/>
                  </a:cubicBezTo>
                  <a:close/>
                </a:path>
              </a:pathLst>
            </a:custGeom>
            <a:gradFill rotWithShape="true">
              <a:gsLst>
                <a:gs pos="0">
                  <a:srgbClr val="088395">
                    <a:alpha val="100000"/>
                  </a:srgbClr>
                </a:gs>
                <a:gs pos="100000">
                  <a:srgbClr val="071952">
                    <a:alpha val="100000"/>
                  </a:srgbClr>
                </a:gs>
              </a:gsLst>
              <a:lin ang="2700000"/>
            </a:gradFill>
          </p:spPr>
        </p:sp>
        <p:sp>
          <p:nvSpPr>
            <p:cNvPr name="TextBox 12" id="12"/>
            <p:cNvSpPr txBox="true"/>
            <p:nvPr/>
          </p:nvSpPr>
          <p:spPr>
            <a:xfrm>
              <a:off x="0" y="-38100"/>
              <a:ext cx="1236097" cy="444500"/>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876425" y="702030"/>
            <a:ext cx="605157" cy="653341"/>
          </a:xfrm>
          <a:custGeom>
            <a:avLst/>
            <a:gdLst/>
            <a:ahLst/>
            <a:cxnLst/>
            <a:rect r="r" b="b" t="t" l="l"/>
            <a:pathLst>
              <a:path h="653341" w="605157">
                <a:moveTo>
                  <a:pt x="0" y="0"/>
                </a:moveTo>
                <a:lnTo>
                  <a:pt x="605157" y="0"/>
                </a:lnTo>
                <a:lnTo>
                  <a:pt x="605157" y="653340"/>
                </a:lnTo>
                <a:lnTo>
                  <a:pt x="0" y="6533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2228602" y="5045987"/>
            <a:ext cx="7197973" cy="7420591"/>
          </a:xfrm>
          <a:custGeom>
            <a:avLst/>
            <a:gdLst/>
            <a:ahLst/>
            <a:cxnLst/>
            <a:rect r="r" b="b" t="t" l="l"/>
            <a:pathLst>
              <a:path h="7420591" w="7197973">
                <a:moveTo>
                  <a:pt x="0" y="0"/>
                </a:moveTo>
                <a:lnTo>
                  <a:pt x="7197973" y="0"/>
                </a:lnTo>
                <a:lnTo>
                  <a:pt x="7197973" y="7420591"/>
                </a:lnTo>
                <a:lnTo>
                  <a:pt x="0" y="7420591"/>
                </a:lnTo>
                <a:lnTo>
                  <a:pt x="0" y="0"/>
                </a:lnTo>
                <a:close/>
              </a:path>
            </a:pathLst>
          </a:custGeom>
          <a:blipFill>
            <a:blip r:embed="rId7">
              <a:alphaModFix amt="5000"/>
              <a:extLst>
                <a:ext uri="{96DAC541-7B7A-43D3-8B79-37D633B846F1}">
                  <asvg:svgBlip xmlns:asvg="http://schemas.microsoft.com/office/drawing/2016/SVG/main" r:embed="rId8"/>
                </a:ext>
              </a:extLst>
            </a:blip>
            <a:stretch>
              <a:fillRect l="0" t="0" r="0" b="0"/>
            </a:stretch>
          </a:blipFill>
        </p:spPr>
      </p:sp>
      <p:sp>
        <p:nvSpPr>
          <p:cNvPr name="AutoShape 15" id="15"/>
          <p:cNvSpPr/>
          <p:nvPr/>
        </p:nvSpPr>
        <p:spPr>
          <a:xfrm>
            <a:off x="876425" y="7399634"/>
            <a:ext cx="3229264" cy="0"/>
          </a:xfrm>
          <a:prstGeom prst="line">
            <a:avLst/>
          </a:prstGeom>
          <a:ln cap="rnd" w="66675">
            <a:solidFill>
              <a:srgbClr val="FFFFFF"/>
            </a:solidFill>
            <a:prstDash val="solid"/>
            <a:headEnd type="none" len="sm" w="sm"/>
            <a:tailEnd type="none" len="sm" w="sm"/>
          </a:ln>
        </p:spPr>
      </p:sp>
      <p:sp>
        <p:nvSpPr>
          <p:cNvPr name="TextBox 16" id="16"/>
          <p:cNvSpPr txBox="true"/>
          <p:nvPr/>
        </p:nvSpPr>
        <p:spPr>
          <a:xfrm rot="0">
            <a:off x="2378965" y="3962676"/>
            <a:ext cx="7151060" cy="1372712"/>
          </a:xfrm>
          <a:prstGeom prst="rect">
            <a:avLst/>
          </a:prstGeom>
        </p:spPr>
        <p:txBody>
          <a:bodyPr anchor="t" rtlCol="false" tIns="0" lIns="0" bIns="0" rIns="0">
            <a:spAutoFit/>
          </a:bodyPr>
          <a:lstStyle/>
          <a:p>
            <a:pPr algn="l">
              <a:lnSpc>
                <a:spcPts val="10606"/>
              </a:lnSpc>
            </a:pPr>
            <a:r>
              <a:rPr lang="en-US" sz="9642" b="true">
                <a:solidFill>
                  <a:srgbClr val="FFFFFF"/>
                </a:solidFill>
                <a:latin typeface="Garet Bold"/>
                <a:ea typeface="Garet Bold"/>
                <a:cs typeface="Garet Bold"/>
                <a:sym typeface="Garet Bold"/>
              </a:rPr>
              <a:t>Thank You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DAGgsPBBO7s</dc:identifier>
  <dcterms:modified xsi:type="dcterms:W3CDTF">2011-08-01T06:04:30Z</dcterms:modified>
  <cp:revision>1</cp:revision>
  <dc:title>Perancangan Pengembangan EBT</dc:title>
</cp:coreProperties>
</file>